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57" r:id="rId2"/>
    <p:sldId id="888" r:id="rId3"/>
    <p:sldId id="878" r:id="rId4"/>
    <p:sldId id="854" r:id="rId5"/>
    <p:sldId id="880" r:id="rId6"/>
    <p:sldId id="869" r:id="rId7"/>
    <p:sldId id="472" r:id="rId8"/>
    <p:sldId id="473" r:id="rId9"/>
    <p:sldId id="561" r:id="rId10"/>
    <p:sldId id="883" r:id="rId11"/>
    <p:sldId id="870" r:id="rId12"/>
    <p:sldId id="475" r:id="rId13"/>
    <p:sldId id="620" r:id="rId14"/>
    <p:sldId id="872" r:id="rId15"/>
    <p:sldId id="848" r:id="rId16"/>
    <p:sldId id="881" r:id="rId17"/>
    <p:sldId id="731" r:id="rId18"/>
    <p:sldId id="874" r:id="rId19"/>
    <p:sldId id="866" r:id="rId20"/>
    <p:sldId id="875" r:id="rId21"/>
    <p:sldId id="885" r:id="rId22"/>
    <p:sldId id="882" r:id="rId23"/>
    <p:sldId id="876" r:id="rId24"/>
    <p:sldId id="886" r:id="rId25"/>
    <p:sldId id="873" r:id="rId26"/>
    <p:sldId id="884" r:id="rId27"/>
    <p:sldId id="877" r:id="rId28"/>
    <p:sldId id="857" r:id="rId29"/>
    <p:sldId id="879" r:id="rId30"/>
    <p:sldId id="860" r:id="rId31"/>
    <p:sldId id="887" r:id="rId32"/>
    <p:sldId id="889" r:id="rId33"/>
    <p:sldId id="837" r:id="rId34"/>
    <p:sldId id="838" r:id="rId35"/>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Arial" charset="0"/>
        <a:ea typeface="MS PGothic" charset="0"/>
        <a:cs typeface="MS PGothic" charset="0"/>
      </a:defRPr>
    </a:lvl1pPr>
    <a:lvl2pPr marL="457200" algn="l" rtl="0" fontAlgn="base">
      <a:spcBef>
        <a:spcPct val="0"/>
      </a:spcBef>
      <a:spcAft>
        <a:spcPct val="0"/>
      </a:spcAft>
      <a:defRPr sz="2400" kern="1200">
        <a:solidFill>
          <a:schemeClr val="tx1"/>
        </a:solidFill>
        <a:latin typeface="Arial" charset="0"/>
        <a:ea typeface="MS PGothic" charset="0"/>
        <a:cs typeface="MS PGothic" charset="0"/>
      </a:defRPr>
    </a:lvl2pPr>
    <a:lvl3pPr marL="914400" algn="l" rtl="0" fontAlgn="base">
      <a:spcBef>
        <a:spcPct val="0"/>
      </a:spcBef>
      <a:spcAft>
        <a:spcPct val="0"/>
      </a:spcAft>
      <a:defRPr sz="2400" kern="1200">
        <a:solidFill>
          <a:schemeClr val="tx1"/>
        </a:solidFill>
        <a:latin typeface="Arial" charset="0"/>
        <a:ea typeface="MS PGothic" charset="0"/>
        <a:cs typeface="MS PGothic" charset="0"/>
      </a:defRPr>
    </a:lvl3pPr>
    <a:lvl4pPr marL="1371600" algn="l" rtl="0" fontAlgn="base">
      <a:spcBef>
        <a:spcPct val="0"/>
      </a:spcBef>
      <a:spcAft>
        <a:spcPct val="0"/>
      </a:spcAft>
      <a:defRPr sz="2400" kern="1200">
        <a:solidFill>
          <a:schemeClr val="tx1"/>
        </a:solidFill>
        <a:latin typeface="Arial" charset="0"/>
        <a:ea typeface="MS PGothic" charset="0"/>
        <a:cs typeface="MS PGothic" charset="0"/>
      </a:defRPr>
    </a:lvl4pPr>
    <a:lvl5pPr marL="1828800" algn="l" rtl="0" fontAlgn="base">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8" autoAdjust="0"/>
    <p:restoredTop sz="86359" autoAdjust="0"/>
  </p:normalViewPr>
  <p:slideViewPr>
    <p:cSldViewPr>
      <p:cViewPr varScale="1">
        <p:scale>
          <a:sx n="96" d="100"/>
          <a:sy n="96" d="100"/>
        </p:scale>
        <p:origin x="736" y="176"/>
      </p:cViewPr>
      <p:guideLst>
        <p:guide orient="horz" pos="2160"/>
        <p:guide pos="2880"/>
      </p:guideLst>
    </p:cSldViewPr>
  </p:slideViewPr>
  <p:outlineViewPr>
    <p:cViewPr>
      <p:scale>
        <a:sx n="33" d="100"/>
        <a:sy n="33" d="100"/>
      </p:scale>
      <p:origin x="0" y="-25984"/>
    </p:cViewPr>
  </p:outlineViewPr>
  <p:notesTextViewPr>
    <p:cViewPr>
      <p:scale>
        <a:sx n="100" d="100"/>
        <a:sy n="100" d="100"/>
      </p:scale>
      <p:origin x="0" y="0"/>
    </p:cViewPr>
  </p:notesTextViewPr>
  <p:sorterViewPr>
    <p:cViewPr>
      <p:scale>
        <a:sx n="229" d="100"/>
        <a:sy n="229" d="100"/>
      </p:scale>
      <p:origin x="0" y="10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125766-A394-894C-A3E7-2766034EEA12}" type="datetimeFigureOut">
              <a:rPr lang="it-IT" smtClean="0"/>
              <a:t>15/05/23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600084-7A84-D144-BFC3-AE6B9C06A152}" type="slidenum">
              <a:rPr lang="it-IT" smtClean="0"/>
              <a:t>‹N›</a:t>
            </a:fld>
            <a:endParaRPr lang="it-IT"/>
          </a:p>
        </p:txBody>
      </p:sp>
    </p:spTree>
    <p:extLst>
      <p:ext uri="{BB962C8B-B14F-4D97-AF65-F5344CB8AC3E}">
        <p14:creationId xmlns:p14="http://schemas.microsoft.com/office/powerpoint/2010/main" val="4189701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92" charset="-128"/>
                <a:cs typeface="+mn-cs"/>
              </a:defRPr>
            </a:lvl1pPr>
          </a:lstStyle>
          <a:p>
            <a:pPr>
              <a:defRPr/>
            </a:pPr>
            <a:endParaRPr lang="it-IT"/>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92" charset="-128"/>
                <a:cs typeface="+mn-cs"/>
              </a:defRPr>
            </a:lvl1pPr>
          </a:lstStyle>
          <a:p>
            <a:pPr>
              <a:defRPr/>
            </a:pPr>
            <a:endParaRPr lang="it-IT"/>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92" charset="-128"/>
                <a:cs typeface="+mn-cs"/>
              </a:defRPr>
            </a:lvl1pPr>
          </a:lstStyle>
          <a:p>
            <a:pPr>
              <a:defRPr/>
            </a:pPr>
            <a:endParaRPr lang="it-IT"/>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F960B35-B863-314D-87F8-B18AC76C3D71}" type="slidenum">
              <a:rPr lang="it-IT"/>
              <a:pPr>
                <a:defRPr/>
              </a:pPr>
              <a:t>‹N›</a:t>
            </a:fld>
            <a:endParaRPr lang="it-IT"/>
          </a:p>
        </p:txBody>
      </p:sp>
    </p:spTree>
    <p:extLst>
      <p:ext uri="{BB962C8B-B14F-4D97-AF65-F5344CB8AC3E}">
        <p14:creationId xmlns:p14="http://schemas.microsoft.com/office/powerpoint/2010/main" val="9541980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1</a:t>
            </a:fld>
            <a:endParaRPr lang="it-IT"/>
          </a:p>
        </p:txBody>
      </p:sp>
    </p:spTree>
    <p:extLst>
      <p:ext uri="{BB962C8B-B14F-4D97-AF65-F5344CB8AC3E}">
        <p14:creationId xmlns:p14="http://schemas.microsoft.com/office/powerpoint/2010/main" val="140863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16</a:t>
            </a:fld>
            <a:endParaRPr lang="it-IT"/>
          </a:p>
        </p:txBody>
      </p:sp>
    </p:spTree>
    <p:extLst>
      <p:ext uri="{BB962C8B-B14F-4D97-AF65-F5344CB8AC3E}">
        <p14:creationId xmlns:p14="http://schemas.microsoft.com/office/powerpoint/2010/main" val="65348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18</a:t>
            </a:fld>
            <a:endParaRPr lang="it-IT"/>
          </a:p>
        </p:txBody>
      </p:sp>
    </p:spTree>
    <p:extLst>
      <p:ext uri="{BB962C8B-B14F-4D97-AF65-F5344CB8AC3E}">
        <p14:creationId xmlns:p14="http://schemas.microsoft.com/office/powerpoint/2010/main" val="3560448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20</a:t>
            </a:fld>
            <a:endParaRPr lang="it-IT"/>
          </a:p>
        </p:txBody>
      </p:sp>
    </p:spTree>
    <p:extLst>
      <p:ext uri="{BB962C8B-B14F-4D97-AF65-F5344CB8AC3E}">
        <p14:creationId xmlns:p14="http://schemas.microsoft.com/office/powerpoint/2010/main" val="92999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21</a:t>
            </a:fld>
            <a:endParaRPr lang="it-IT"/>
          </a:p>
        </p:txBody>
      </p:sp>
    </p:spTree>
    <p:extLst>
      <p:ext uri="{BB962C8B-B14F-4D97-AF65-F5344CB8AC3E}">
        <p14:creationId xmlns:p14="http://schemas.microsoft.com/office/powerpoint/2010/main" val="3589502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22</a:t>
            </a:fld>
            <a:endParaRPr lang="it-IT"/>
          </a:p>
        </p:txBody>
      </p:sp>
    </p:spTree>
    <p:extLst>
      <p:ext uri="{BB962C8B-B14F-4D97-AF65-F5344CB8AC3E}">
        <p14:creationId xmlns:p14="http://schemas.microsoft.com/office/powerpoint/2010/main" val="396488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23</a:t>
            </a:fld>
            <a:endParaRPr lang="it-IT"/>
          </a:p>
        </p:txBody>
      </p:sp>
    </p:spTree>
    <p:extLst>
      <p:ext uri="{BB962C8B-B14F-4D97-AF65-F5344CB8AC3E}">
        <p14:creationId xmlns:p14="http://schemas.microsoft.com/office/powerpoint/2010/main" val="204649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24</a:t>
            </a:fld>
            <a:endParaRPr lang="it-IT"/>
          </a:p>
        </p:txBody>
      </p:sp>
    </p:spTree>
    <p:extLst>
      <p:ext uri="{BB962C8B-B14F-4D97-AF65-F5344CB8AC3E}">
        <p14:creationId xmlns:p14="http://schemas.microsoft.com/office/powerpoint/2010/main" val="237052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25</a:t>
            </a:fld>
            <a:endParaRPr lang="it-IT"/>
          </a:p>
        </p:txBody>
      </p:sp>
    </p:spTree>
    <p:extLst>
      <p:ext uri="{BB962C8B-B14F-4D97-AF65-F5344CB8AC3E}">
        <p14:creationId xmlns:p14="http://schemas.microsoft.com/office/powerpoint/2010/main" val="316882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26</a:t>
            </a:fld>
            <a:endParaRPr lang="it-IT"/>
          </a:p>
        </p:txBody>
      </p:sp>
    </p:spTree>
    <p:extLst>
      <p:ext uri="{BB962C8B-B14F-4D97-AF65-F5344CB8AC3E}">
        <p14:creationId xmlns:p14="http://schemas.microsoft.com/office/powerpoint/2010/main" val="114021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27</a:t>
            </a:fld>
            <a:endParaRPr lang="it-IT"/>
          </a:p>
        </p:txBody>
      </p:sp>
    </p:spTree>
    <p:extLst>
      <p:ext uri="{BB962C8B-B14F-4D97-AF65-F5344CB8AC3E}">
        <p14:creationId xmlns:p14="http://schemas.microsoft.com/office/powerpoint/2010/main" val="197856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3</a:t>
            </a:fld>
            <a:endParaRPr lang="it-IT"/>
          </a:p>
        </p:txBody>
      </p:sp>
    </p:spTree>
    <p:extLst>
      <p:ext uri="{BB962C8B-B14F-4D97-AF65-F5344CB8AC3E}">
        <p14:creationId xmlns:p14="http://schemas.microsoft.com/office/powerpoint/2010/main" val="299266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29</a:t>
            </a:fld>
            <a:endParaRPr lang="it-IT"/>
          </a:p>
        </p:txBody>
      </p:sp>
    </p:spTree>
    <p:extLst>
      <p:ext uri="{BB962C8B-B14F-4D97-AF65-F5344CB8AC3E}">
        <p14:creationId xmlns:p14="http://schemas.microsoft.com/office/powerpoint/2010/main" val="391509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33</a:t>
            </a:fld>
            <a:endParaRPr lang="it-IT"/>
          </a:p>
        </p:txBody>
      </p:sp>
    </p:spTree>
    <p:extLst>
      <p:ext uri="{BB962C8B-B14F-4D97-AF65-F5344CB8AC3E}">
        <p14:creationId xmlns:p14="http://schemas.microsoft.com/office/powerpoint/2010/main" val="193831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34</a:t>
            </a:fld>
            <a:endParaRPr lang="it-IT"/>
          </a:p>
        </p:txBody>
      </p:sp>
    </p:spTree>
    <p:extLst>
      <p:ext uri="{BB962C8B-B14F-4D97-AF65-F5344CB8AC3E}">
        <p14:creationId xmlns:p14="http://schemas.microsoft.com/office/powerpoint/2010/main" val="333829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4</a:t>
            </a:fld>
            <a:endParaRPr lang="it-IT"/>
          </a:p>
        </p:txBody>
      </p:sp>
    </p:spTree>
    <p:extLst>
      <p:ext uri="{BB962C8B-B14F-4D97-AF65-F5344CB8AC3E}">
        <p14:creationId xmlns:p14="http://schemas.microsoft.com/office/powerpoint/2010/main" val="173862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6</a:t>
            </a:fld>
            <a:endParaRPr lang="it-IT"/>
          </a:p>
        </p:txBody>
      </p:sp>
    </p:spTree>
    <p:extLst>
      <p:ext uri="{BB962C8B-B14F-4D97-AF65-F5344CB8AC3E}">
        <p14:creationId xmlns:p14="http://schemas.microsoft.com/office/powerpoint/2010/main" val="254818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7</a:t>
            </a:fld>
            <a:endParaRPr lang="it-IT"/>
          </a:p>
        </p:txBody>
      </p:sp>
    </p:spTree>
    <p:extLst>
      <p:ext uri="{BB962C8B-B14F-4D97-AF65-F5344CB8AC3E}">
        <p14:creationId xmlns:p14="http://schemas.microsoft.com/office/powerpoint/2010/main" val="4728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9</a:t>
            </a:fld>
            <a:endParaRPr lang="it-IT"/>
          </a:p>
        </p:txBody>
      </p:sp>
    </p:spTree>
    <p:extLst>
      <p:ext uri="{BB962C8B-B14F-4D97-AF65-F5344CB8AC3E}">
        <p14:creationId xmlns:p14="http://schemas.microsoft.com/office/powerpoint/2010/main" val="24477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11</a:t>
            </a:fld>
            <a:endParaRPr lang="it-IT"/>
          </a:p>
        </p:txBody>
      </p:sp>
    </p:spTree>
    <p:extLst>
      <p:ext uri="{BB962C8B-B14F-4D97-AF65-F5344CB8AC3E}">
        <p14:creationId xmlns:p14="http://schemas.microsoft.com/office/powerpoint/2010/main" val="138449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14</a:t>
            </a:fld>
            <a:endParaRPr lang="it-IT"/>
          </a:p>
        </p:txBody>
      </p:sp>
    </p:spTree>
    <p:extLst>
      <p:ext uri="{BB962C8B-B14F-4D97-AF65-F5344CB8AC3E}">
        <p14:creationId xmlns:p14="http://schemas.microsoft.com/office/powerpoint/2010/main" val="313904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F960B35-B863-314D-87F8-B18AC76C3D71}" type="slidenum">
              <a:rPr lang="it-IT" smtClean="0"/>
              <a:pPr>
                <a:defRPr/>
              </a:pPr>
              <a:t>15</a:t>
            </a:fld>
            <a:endParaRPr lang="it-IT"/>
          </a:p>
        </p:txBody>
      </p:sp>
    </p:spTree>
    <p:extLst>
      <p:ext uri="{BB962C8B-B14F-4D97-AF65-F5344CB8AC3E}">
        <p14:creationId xmlns:p14="http://schemas.microsoft.com/office/powerpoint/2010/main" val="2539342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7" descr="strisci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286000"/>
            <a:ext cx="7772400" cy="1143000"/>
          </a:xfrm>
        </p:spPr>
        <p:txBody>
          <a:bodyPr/>
          <a:lstStyle>
            <a:lvl1pPr>
              <a:defRPr/>
            </a:lvl1pPr>
          </a:lstStyle>
          <a:p>
            <a:r>
              <a:rPr lang="it-IT"/>
              <a:t>Fare clic per modificare stile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92" charset="-128"/>
                <a:cs typeface="+mn-cs"/>
              </a:defRPr>
            </a:lvl1pPr>
          </a:lstStyle>
          <a:p>
            <a:pPr>
              <a:defRPr/>
            </a:pPr>
            <a:endParaRPr lang="it-IT"/>
          </a:p>
        </p:txBody>
      </p:sp>
      <p:sp>
        <p:nvSpPr>
          <p:cNvPr id="6" name="Footer Placeholder 5"/>
          <p:cNvSpPr>
            <a:spLocks noGrp="1" noChangeArrowheads="1"/>
          </p:cNvSpPr>
          <p:nvPr>
            <p:ph type="ftr" sz="quarter" idx="11"/>
          </p:nvPr>
        </p:nvSpPr>
        <p:spPr/>
        <p:txBody>
          <a:bodyPr/>
          <a:lstStyle>
            <a:lvl1pPr>
              <a:defRPr/>
            </a:lvl1pPr>
          </a:lstStyle>
          <a:p>
            <a:pPr>
              <a:defRPr/>
            </a:pPr>
            <a:endParaRPr lang="it-IT"/>
          </a:p>
        </p:txBody>
      </p:sp>
      <p:sp>
        <p:nvSpPr>
          <p:cNvPr id="7" name="Slide Number Placeholder 6"/>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FBB928BA-84C9-4A47-955F-F7E127A6BFCC}" type="slidenum">
              <a:rPr lang="it-IT"/>
              <a:pPr>
                <a:defRPr/>
              </a:pPr>
              <a:t>‹N›</a:t>
            </a:fld>
            <a:endParaRPr lang="it-IT"/>
          </a:p>
        </p:txBody>
      </p:sp>
    </p:spTree>
    <p:extLst>
      <p:ext uri="{BB962C8B-B14F-4D97-AF65-F5344CB8AC3E}">
        <p14:creationId xmlns:p14="http://schemas.microsoft.com/office/powerpoint/2010/main" val="236302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92413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77899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80837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146529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54175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70751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86635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14440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73719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Trascinare l'immagine su un segnaposto o fare clic sull'icona per aggiungerla</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p:cNvSpPr>
            <a:spLocks noGrp="1" noChangeArrowheads="1"/>
          </p:cNvSpPr>
          <p:nvPr>
            <p:ph type="ftr" sz="quarter" idx="10"/>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27563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92" charset="-128"/>
                <a:cs typeface="+mn-cs"/>
              </a:defRPr>
            </a:lvl1pPr>
          </a:lstStyle>
          <a:p>
            <a:pPr>
              <a:defRPr/>
            </a:pPr>
            <a:endParaRPr lang="it-IT"/>
          </a:p>
        </p:txBody>
      </p:sp>
      <p:pic>
        <p:nvPicPr>
          <p:cNvPr id="2" name="Picture 8" descr="striscia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04800"/>
            <a:ext cx="9144000"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9" descr="strisciaGOAL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638" y="6172200"/>
            <a:ext cx="9067800" cy="58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2"/>
          </a:solidFill>
          <a:latin typeface="Arial" charset="0"/>
          <a:ea typeface="ＭＳ Ｐゴシック" pitchFamily="9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9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9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9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vis.it/" TargetMode="External"/><Relationship Id="rId7" Type="http://schemas.openxmlformats.org/officeDocument/2006/relationships/hyperlink" Target="http://asvis.it/newslette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ansa.it/ansa2030/" TargetMode="External"/><Relationship Id="rId5" Type="http://schemas.openxmlformats.org/officeDocument/2006/relationships/hyperlink" Target="http://festivalsvilupposostenibile.it/2023" TargetMode="External"/><Relationship Id="rId4" Type="http://schemas.openxmlformats.org/officeDocument/2006/relationships/hyperlink" Target="http://www.futuranetwork.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08520" y="1988840"/>
            <a:ext cx="9145016" cy="1746844"/>
          </a:xfrm>
        </p:spPr>
        <p:txBody>
          <a:bodyPr/>
          <a:lstStyle/>
          <a:p>
            <a:r>
              <a:rPr lang="it-IT" sz="4800" dirty="0"/>
              <a:t>Dieci domande sul futuro</a:t>
            </a:r>
            <a:endParaRPr lang="it-IT" sz="4800" i="1" dirty="0">
              <a:latin typeface="Arial" charset="0"/>
              <a:ea typeface="MS PGothic" charset="0"/>
            </a:endParaRPr>
          </a:p>
        </p:txBody>
      </p:sp>
      <p:sp>
        <p:nvSpPr>
          <p:cNvPr id="3073" name="Rectangle 3"/>
          <p:cNvSpPr>
            <a:spLocks noGrp="1" noChangeArrowheads="1"/>
          </p:cNvSpPr>
          <p:nvPr>
            <p:ph type="body" idx="1"/>
          </p:nvPr>
        </p:nvSpPr>
        <p:spPr>
          <a:xfrm>
            <a:off x="611560" y="3735684"/>
            <a:ext cx="7772400" cy="1871489"/>
          </a:xfrm>
        </p:spPr>
        <p:txBody>
          <a:bodyPr/>
          <a:lstStyle/>
          <a:p>
            <a:pPr algn="ctr" eaLnBrk="1" hangingPunct="1">
              <a:buFontTx/>
              <a:buNone/>
            </a:pPr>
            <a:r>
              <a:rPr lang="it-IT" sz="2800" dirty="0">
                <a:solidFill>
                  <a:srgbClr val="1F354D"/>
                </a:solidFill>
                <a:latin typeface="Tahoma" charset="0"/>
                <a:ea typeface="MS PGothic" charset="0"/>
              </a:rPr>
              <a:t>7°Convegno Associazione futuristi italiani</a:t>
            </a:r>
          </a:p>
          <a:p>
            <a:pPr algn="ctr" eaLnBrk="1" hangingPunct="1">
              <a:buFontTx/>
              <a:buNone/>
            </a:pPr>
            <a:r>
              <a:rPr lang="it-IT" sz="2800" dirty="0">
                <a:solidFill>
                  <a:srgbClr val="1F354D"/>
                </a:solidFill>
                <a:latin typeface="Tahoma" charset="0"/>
                <a:ea typeface="MS PGothic" charset="0"/>
              </a:rPr>
              <a:t> 16 maggio 2023</a:t>
            </a:r>
          </a:p>
        </p:txBody>
      </p:sp>
      <p:sp>
        <p:nvSpPr>
          <p:cNvPr id="3075" name="TextBox 1"/>
          <p:cNvSpPr txBox="1">
            <a:spLocks noChangeArrowheads="1"/>
          </p:cNvSpPr>
          <p:nvPr/>
        </p:nvSpPr>
        <p:spPr bwMode="auto">
          <a:xfrm>
            <a:off x="1187395" y="5157192"/>
            <a:ext cx="713515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b="1" dirty="0">
                <a:solidFill>
                  <a:srgbClr val="FF0000"/>
                </a:solidFill>
              </a:rPr>
              <a:t>Donato Speroni</a:t>
            </a:r>
          </a:p>
          <a:p>
            <a:pPr algn="ctr"/>
            <a:r>
              <a:rPr lang="en-US" b="1" dirty="0">
                <a:solidFill>
                  <a:srgbClr val="FF0000"/>
                </a:solidFill>
              </a:rPr>
              <a:t>Senior expert ASviS, </a:t>
            </a:r>
            <a:r>
              <a:rPr lang="en-US" b="1" dirty="0" err="1">
                <a:solidFill>
                  <a:srgbClr val="FF0000"/>
                </a:solidFill>
              </a:rPr>
              <a:t>Futuranetwork.eu</a:t>
            </a:r>
            <a:endParaRPr lang="en-US" b="1" dirty="0">
              <a:solidFill>
                <a:srgbClr val="FF0000"/>
              </a:solidFill>
            </a:endParaRPr>
          </a:p>
          <a:p>
            <a:endParaRPr lang="en-US" b="1" u="sng" dirty="0">
              <a:solidFill>
                <a:srgbClr val="FF0000"/>
              </a:solidFill>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12447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112643"/>
            <a:ext cx="7772400" cy="1143000"/>
          </a:xfrm>
        </p:spPr>
        <p:txBody>
          <a:bodyPr/>
          <a:lstStyle/>
          <a:p>
            <a:r>
              <a:rPr lang="it-IT" sz="3600" dirty="0">
                <a:solidFill>
                  <a:srgbClr val="FF0000"/>
                </a:solidFill>
              </a:rPr>
              <a:t>L’Italia nella morsa tra due scelte</a:t>
            </a:r>
          </a:p>
        </p:txBody>
      </p:sp>
      <p:sp>
        <p:nvSpPr>
          <p:cNvPr id="3" name="Segnaposto contenuto 2"/>
          <p:cNvSpPr>
            <a:spLocks noGrp="1"/>
          </p:cNvSpPr>
          <p:nvPr>
            <p:ph idx="1"/>
          </p:nvPr>
        </p:nvSpPr>
        <p:spPr/>
        <p:txBody>
          <a:bodyPr>
            <a:normAutofit fontScale="77500" lnSpcReduction="20000"/>
          </a:bodyPr>
          <a:lstStyle/>
          <a:p>
            <a:r>
              <a:rPr lang="it-IT" dirty="0"/>
              <a:t>Per evitare un tracollo demografico (ed economico)  dovremmo accogliere «bene» trecentomila immigrati all’anno (Livi Bacci). </a:t>
            </a:r>
          </a:p>
          <a:p>
            <a:r>
              <a:rPr lang="it-IT" dirty="0"/>
              <a:t>L’età mediana in Europa è di 38 anni ed è in crescita. In Africa è di 18 anni. Ogni mese milioni di giovani africani si affacciano al mondo del lavoro. </a:t>
            </a:r>
          </a:p>
          <a:p>
            <a:r>
              <a:rPr lang="it-IT" dirty="0"/>
              <a:t>La pressione dei migranti su Europa e Nord America sarà molto forte e sembra difficile «accogliere tutti» senza compromettere il nostro equilibrio sociale.</a:t>
            </a:r>
          </a:p>
          <a:p>
            <a:r>
              <a:rPr lang="it-IT" dirty="0"/>
              <a:t>Ma che significa davvero «aiutarli a casa loro»?</a:t>
            </a:r>
          </a:p>
          <a:p>
            <a:endParaRPr lang="it-IT" dirty="0"/>
          </a:p>
        </p:txBody>
      </p:sp>
      <p:sp>
        <p:nvSpPr>
          <p:cNvPr id="4" name="Segnaposto piè di pagina 3">
            <a:extLst>
              <a:ext uri="{FF2B5EF4-FFF2-40B4-BE49-F238E27FC236}">
                <a16:creationId xmlns:a16="http://schemas.microsoft.com/office/drawing/2014/main" id="{9314C754-8723-C44A-8C5D-7DC4974F32A8}"/>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08739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536" y="3789040"/>
            <a:ext cx="8062664" cy="1143000"/>
          </a:xfrm>
        </p:spPr>
        <p:txBody>
          <a:bodyPr/>
          <a:lstStyle/>
          <a:p>
            <a:r>
              <a:rPr lang="it-IT" dirty="0"/>
              <a:t>3. Quale sarà l’impatto sul Pianeta dell’aumento dei consumi nei Paesi in via di sviluppo?</a:t>
            </a: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251372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0"/>
            <a:ext cx="8640960" cy="1196752"/>
          </a:xfrm>
        </p:spPr>
        <p:txBody>
          <a:bodyPr/>
          <a:lstStyle/>
          <a:p>
            <a:r>
              <a:rPr lang="it-IT" sz="3600" dirty="0">
                <a:solidFill>
                  <a:srgbClr val="FF0000"/>
                </a:solidFill>
              </a:rPr>
              <a:t>Il consumo delle risorse</a:t>
            </a:r>
          </a:p>
        </p:txBody>
      </p:sp>
      <p:sp>
        <p:nvSpPr>
          <p:cNvPr id="3" name="Segnaposto contenuto 2"/>
          <p:cNvSpPr>
            <a:spLocks noGrp="1"/>
          </p:cNvSpPr>
          <p:nvPr>
            <p:ph idx="1"/>
          </p:nvPr>
        </p:nvSpPr>
        <p:spPr>
          <a:xfrm>
            <a:off x="611560" y="1809800"/>
            <a:ext cx="8130007" cy="4467200"/>
          </a:xfrm>
        </p:spPr>
        <p:txBody>
          <a:bodyPr>
            <a:normAutofit fontScale="70000" lnSpcReduction="20000"/>
          </a:bodyPr>
          <a:lstStyle/>
          <a:p>
            <a:r>
              <a:rPr lang="it-IT" dirty="0"/>
              <a:t>Già adesso, ci dice l’Earth </a:t>
            </a:r>
            <a:r>
              <a:rPr lang="it-IT" dirty="0" err="1"/>
              <a:t>Overshoot</a:t>
            </a:r>
            <a:r>
              <a:rPr lang="it-IT" dirty="0"/>
              <a:t> </a:t>
            </a:r>
            <a:r>
              <a:rPr lang="it-IT" dirty="0" err="1"/>
              <a:t>Day</a:t>
            </a:r>
            <a:r>
              <a:rPr lang="it-IT" dirty="0"/>
              <a:t>, consumiamo le risorse prodotte annualmente da oltre  un Pianeta e mezzo.</a:t>
            </a:r>
          </a:p>
          <a:p>
            <a:r>
              <a:rPr lang="it-IT" dirty="0"/>
              <a:t>Per riportare l’Earth </a:t>
            </a:r>
            <a:r>
              <a:rPr lang="it-IT" dirty="0" err="1"/>
              <a:t>overshoot</a:t>
            </a:r>
            <a:r>
              <a:rPr lang="it-IT" dirty="0"/>
              <a:t> </a:t>
            </a:r>
            <a:r>
              <a:rPr lang="it-IT" dirty="0" err="1"/>
              <a:t>day</a:t>
            </a:r>
            <a:r>
              <a:rPr lang="it-IT" dirty="0"/>
              <a:t> al 31 dicembre dovremmo avere tutti i consumi di una famiglia media indiana.</a:t>
            </a:r>
          </a:p>
          <a:p>
            <a:r>
              <a:rPr lang="it-IT" dirty="0"/>
              <a:t>La classe media attualmente composta da 2 miliardi di persone, tra 20 anni ne conterà 5 miliardi.</a:t>
            </a:r>
          </a:p>
          <a:p>
            <a:r>
              <a:rPr lang="it-IT" dirty="0"/>
              <a:t>Tre miliardi di persone in più che vorranno consumi simili ai nostri: carne, frigo, auto ecc.</a:t>
            </a:r>
          </a:p>
          <a:p>
            <a:r>
              <a:rPr lang="it-IT" dirty="0"/>
              <a:t>Perché questa crescita sia sostenibile, i nuovi consumatori devono fare «un salto di generazione»: economia circolare, mezzi di trasporto elettrici alimentati da energie rinnovabili.</a:t>
            </a:r>
          </a:p>
          <a:p>
            <a:r>
              <a:rPr lang="it-IT" dirty="0"/>
              <a:t>Questo salto presuppone finanziamenti e cessione di tecnologie avanzate dai paesi ricchi ai paesi poveri.  </a:t>
            </a:r>
          </a:p>
          <a:p>
            <a:endParaRPr lang="it-IT" dirty="0"/>
          </a:p>
        </p:txBody>
      </p:sp>
      <p:sp>
        <p:nvSpPr>
          <p:cNvPr id="4" name="Segnaposto piè di pagina 3"/>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96793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9142784" cy="1124744"/>
          </a:xfrm>
        </p:spPr>
        <p:txBody>
          <a:bodyPr/>
          <a:lstStyle/>
          <a:p>
            <a:r>
              <a:rPr lang="it-IT" sz="3600" dirty="0">
                <a:solidFill>
                  <a:srgbClr val="FF0000"/>
                </a:solidFill>
              </a:rPr>
              <a:t>La distruzione della biodiversità</a:t>
            </a:r>
          </a:p>
        </p:txBody>
      </p:sp>
      <p:sp>
        <p:nvSpPr>
          <p:cNvPr id="3" name="Segnaposto contenuto 2"/>
          <p:cNvSpPr>
            <a:spLocks noGrp="1"/>
          </p:cNvSpPr>
          <p:nvPr>
            <p:ph idx="1"/>
          </p:nvPr>
        </p:nvSpPr>
        <p:spPr>
          <a:xfrm>
            <a:off x="685800" y="1700808"/>
            <a:ext cx="7772400" cy="4464496"/>
          </a:xfrm>
        </p:spPr>
        <p:txBody>
          <a:bodyPr>
            <a:normAutofit fontScale="77500" lnSpcReduction="20000"/>
          </a:bodyPr>
          <a:lstStyle/>
          <a:p>
            <a:r>
              <a:rPr lang="it-IT" dirty="0"/>
              <a:t>Oggi solo il 25% della superficie terrestre non è stata modificata dall’intervento umano. Nel 2050 sarà il 10%. Ecco perché parliamo di </a:t>
            </a:r>
            <a:r>
              <a:rPr lang="it-IT" dirty="0" err="1"/>
              <a:t>Antropocene</a:t>
            </a:r>
            <a:r>
              <a:rPr lang="it-IT" dirty="0"/>
              <a:t>.</a:t>
            </a:r>
          </a:p>
          <a:p>
            <a:r>
              <a:rPr lang="it-IT" dirty="0"/>
              <a:t>Secondo l’ultimo rapporto </a:t>
            </a:r>
            <a:r>
              <a:rPr lang="it-IT" dirty="0" err="1"/>
              <a:t>Ipbes</a:t>
            </a:r>
            <a:r>
              <a:rPr lang="it-IT" dirty="0"/>
              <a:t>, il peso dell’umanità e degli animali da allevamento è pari al 97% del peso di tutti i vertebrati. </a:t>
            </a:r>
          </a:p>
          <a:p>
            <a:r>
              <a:rPr lang="it-IT" dirty="0"/>
              <a:t>In quarant’anni abbiamo perso o stiamo perdendo oltre 4mila specie di vertebrati: mammiferi, uccelli, rettili, anfibi e pesci, pari al 60% del totale.</a:t>
            </a:r>
          </a:p>
          <a:p>
            <a:r>
              <a:rPr lang="it-IT" dirty="0"/>
              <a:t>La sparizione degli insetti può avere conseguenze gravissime perché blocca l’impollinazione: in Germania in 27 anni è stata  accertata una diminuzione del 76%.</a:t>
            </a:r>
          </a:p>
          <a:p>
            <a:endParaRPr lang="it-IT" dirty="0"/>
          </a:p>
          <a:p>
            <a:pPr lvl="1"/>
            <a:endParaRPr lang="it-IT" dirty="0"/>
          </a:p>
        </p:txBody>
      </p:sp>
      <p:sp>
        <p:nvSpPr>
          <p:cNvPr id="4" name="Segnaposto piè di pagina 3">
            <a:extLst>
              <a:ext uri="{FF2B5EF4-FFF2-40B4-BE49-F238E27FC236}">
                <a16:creationId xmlns:a16="http://schemas.microsoft.com/office/drawing/2014/main" id="{4385E5DA-CC99-0E4B-B711-44782F04F3E4}"/>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29080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536" y="4005064"/>
            <a:ext cx="8062664" cy="1143000"/>
          </a:xfrm>
        </p:spPr>
        <p:txBody>
          <a:bodyPr/>
          <a:lstStyle/>
          <a:p>
            <a:pPr lvl="0"/>
            <a:r>
              <a:rPr lang="it-IT" kern="150" dirty="0">
                <a:latin typeface="Arial" panose="020B0604020202020204" pitchFamily="34" charset="0"/>
                <a:ea typeface="SimSun" panose="02010600030101010101" pitchFamily="2" charset="-122"/>
                <a:cs typeface="Mangal" panose="02040503050203030202" pitchFamily="18" charset="0"/>
              </a:rPr>
              <a:t>4. </a:t>
            </a:r>
            <a:r>
              <a:rPr lang="it-IT" kern="150" dirty="0">
                <a:effectLst/>
                <a:latin typeface="Arial" panose="020B0604020202020204" pitchFamily="34" charset="0"/>
                <a:ea typeface="SimSun" panose="02010600030101010101" pitchFamily="2" charset="-122"/>
                <a:cs typeface="Mangal" panose="02040503050203030202" pitchFamily="18" charset="0"/>
              </a:rPr>
              <a:t>Supereremo i </a:t>
            </a:r>
            <a:r>
              <a:rPr lang="it-IT" kern="150" dirty="0" err="1">
                <a:effectLst/>
                <a:latin typeface="Arial" panose="020B0604020202020204" pitchFamily="34" charset="0"/>
                <a:ea typeface="SimSun" panose="02010600030101010101" pitchFamily="2" charset="-122"/>
                <a:cs typeface="Mangal" panose="02040503050203030202" pitchFamily="18" charset="0"/>
              </a:rPr>
              <a:t>tipping</a:t>
            </a:r>
            <a:r>
              <a:rPr lang="it-IT" kern="150" dirty="0">
                <a:effectLst/>
                <a:latin typeface="Arial" panose="020B0604020202020204" pitchFamily="34" charset="0"/>
                <a:ea typeface="SimSun" panose="02010600030101010101" pitchFamily="2" charset="-122"/>
                <a:cs typeface="Mangal" panose="02040503050203030202" pitchFamily="18" charset="0"/>
              </a:rPr>
              <a:t> </a:t>
            </a:r>
            <a:r>
              <a:rPr lang="it-IT" kern="150" dirty="0" err="1">
                <a:effectLst/>
                <a:latin typeface="Arial" panose="020B0604020202020204" pitchFamily="34" charset="0"/>
                <a:ea typeface="SimSun" panose="02010600030101010101" pitchFamily="2" charset="-122"/>
                <a:cs typeface="Mangal" panose="02040503050203030202" pitchFamily="18" charset="0"/>
              </a:rPr>
              <a:t>points</a:t>
            </a:r>
            <a:r>
              <a:rPr lang="it-IT" kern="150" dirty="0">
                <a:effectLst/>
                <a:latin typeface="Arial" panose="020B0604020202020204" pitchFamily="34" charset="0"/>
                <a:ea typeface="SimSun" panose="02010600030101010101" pitchFamily="2" charset="-122"/>
                <a:cs typeface="Mangal" panose="02040503050203030202" pitchFamily="18" charset="0"/>
              </a:rPr>
              <a:t>? E q</a:t>
            </a:r>
            <a:r>
              <a:rPr lang="it-IT" dirty="0"/>
              <a:t>uale sarà l’impatto del cambiamento climatico già in corso?</a:t>
            </a:r>
            <a:br>
              <a:rPr lang="it-IT" dirty="0"/>
            </a:br>
            <a:endParaRPr lang="it-IT" kern="150" dirty="0">
              <a:effectLst/>
              <a:latin typeface="Times New Roman" panose="02020603050405020304" pitchFamily="18" charset="0"/>
              <a:ea typeface="SimSun" panose="02010600030101010101" pitchFamily="2" charset="-122"/>
              <a:cs typeface="Mangal" panose="02040503050203030202" pitchFamily="18"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57594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9142784" cy="1124744"/>
          </a:xfrm>
        </p:spPr>
        <p:txBody>
          <a:bodyPr/>
          <a:lstStyle/>
          <a:p>
            <a:r>
              <a:rPr lang="it-IT" sz="3600" dirty="0">
                <a:solidFill>
                  <a:srgbClr val="FF0000"/>
                </a:solidFill>
              </a:rPr>
              <a:t>Gli effetti del cambiamento climatico</a:t>
            </a:r>
          </a:p>
        </p:txBody>
      </p:sp>
      <p:sp>
        <p:nvSpPr>
          <p:cNvPr id="3" name="Segnaposto contenuto 2"/>
          <p:cNvSpPr>
            <a:spLocks noGrp="1"/>
          </p:cNvSpPr>
          <p:nvPr>
            <p:ph idx="1"/>
          </p:nvPr>
        </p:nvSpPr>
        <p:spPr>
          <a:xfrm>
            <a:off x="685800" y="1700808"/>
            <a:ext cx="7772400" cy="4464496"/>
          </a:xfrm>
        </p:spPr>
        <p:txBody>
          <a:bodyPr>
            <a:normAutofit fontScale="55000" lnSpcReduction="20000"/>
          </a:bodyPr>
          <a:lstStyle/>
          <a:p>
            <a:r>
              <a:rPr lang="it-IT" sz="3800" dirty="0"/>
              <a:t>Gli impegni presi a Parigi nel 2015 e nelle </a:t>
            </a:r>
            <a:r>
              <a:rPr lang="it-IT" sz="3800" dirty="0" err="1"/>
              <a:t>Cop</a:t>
            </a:r>
            <a:r>
              <a:rPr lang="it-IT" sz="3800" dirty="0"/>
              <a:t> successive non bastano per mantenere entro 1,5 gradi, massimo due, il riscaldamento medio della Terra-</a:t>
            </a:r>
          </a:p>
          <a:p>
            <a:r>
              <a:rPr lang="it-IT" sz="3800" dirty="0"/>
              <a:t>Attualmente stiamo marciando verso i tre. Le conseguenze saranno particolarmente gravi in Africa. Ma anche in India e nel bacino del Mediterraneo. </a:t>
            </a:r>
          </a:p>
          <a:p>
            <a:r>
              <a:rPr lang="it-IT" sz="3800" dirty="0"/>
              <a:t>Secondo le analisi del </a:t>
            </a:r>
            <a:r>
              <a:rPr lang="it-IT" sz="3800" dirty="0" err="1"/>
              <a:t>Cmcc</a:t>
            </a:r>
            <a:r>
              <a:rPr lang="it-IT" sz="3800" dirty="0"/>
              <a:t> il Mediterraneo nel prossimo decennio sarà tra le zone investite più pesantemente dal cambiamento climatico. Già oggi, rispetto alla media mondiale di 1,5 gradi, la temperatura in Italia è aumentata di due gradi. </a:t>
            </a:r>
          </a:p>
          <a:p>
            <a:r>
              <a:rPr lang="it-IT" sz="3800" dirty="0"/>
              <a:t>Ma la cosa peggiore è che non si tratta di fenomeni “lineari”: superato un certo livello (</a:t>
            </a:r>
            <a:r>
              <a:rPr lang="it-IT" sz="3800" dirty="0" err="1"/>
              <a:t>tipping</a:t>
            </a:r>
            <a:r>
              <a:rPr lang="it-IT" sz="3800" dirty="0"/>
              <a:t> </a:t>
            </a:r>
            <a:r>
              <a:rPr lang="it-IT" sz="3800" dirty="0" err="1"/>
              <a:t>points</a:t>
            </a:r>
            <a:r>
              <a:rPr lang="it-IT" sz="3800" dirty="0"/>
              <a:t>), non sappiamo che cosa può succedere. </a:t>
            </a:r>
          </a:p>
          <a:p>
            <a:pPr lvl="1"/>
            <a:endParaRPr lang="it-IT" dirty="0"/>
          </a:p>
        </p:txBody>
      </p:sp>
      <p:sp>
        <p:nvSpPr>
          <p:cNvPr id="4" name="Segnaposto piè di pagina 3">
            <a:extLst>
              <a:ext uri="{FF2B5EF4-FFF2-40B4-BE49-F238E27FC236}">
                <a16:creationId xmlns:a16="http://schemas.microsoft.com/office/drawing/2014/main" id="{043BA78E-2E33-D143-8721-6C617250AE19}"/>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12783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9142784" cy="1124744"/>
          </a:xfrm>
        </p:spPr>
        <p:txBody>
          <a:bodyPr/>
          <a:lstStyle/>
          <a:p>
            <a:r>
              <a:rPr lang="it-IT" sz="3600" dirty="0">
                <a:solidFill>
                  <a:srgbClr val="FF0000"/>
                </a:solidFill>
              </a:rPr>
              <a:t>Diverse visioni sulla lotta alla crisi</a:t>
            </a:r>
          </a:p>
        </p:txBody>
      </p:sp>
      <p:sp>
        <p:nvSpPr>
          <p:cNvPr id="3" name="Segnaposto contenuto 2"/>
          <p:cNvSpPr>
            <a:spLocks noGrp="1"/>
          </p:cNvSpPr>
          <p:nvPr>
            <p:ph idx="1"/>
          </p:nvPr>
        </p:nvSpPr>
        <p:spPr>
          <a:xfrm>
            <a:off x="685800" y="1700808"/>
            <a:ext cx="7772400" cy="4464496"/>
          </a:xfrm>
        </p:spPr>
        <p:txBody>
          <a:bodyPr>
            <a:normAutofit fontScale="77500" lnSpcReduction="20000"/>
          </a:bodyPr>
          <a:lstStyle/>
          <a:p>
            <a:r>
              <a:rPr lang="it-IT" dirty="0"/>
              <a:t>C’è un generale consenso sulla necessità di azzerare le emissioni entro metà secolo (Cina 2060, India 2070) però:</a:t>
            </a:r>
          </a:p>
          <a:p>
            <a:pPr lvl="1"/>
            <a:r>
              <a:rPr lang="it-IT" dirty="0"/>
              <a:t>Secondo una prima impostazione (</a:t>
            </a:r>
            <a:r>
              <a:rPr lang="it-IT" dirty="0" err="1"/>
              <a:t>Timmemans</a:t>
            </a:r>
            <a:r>
              <a:rPr lang="it-IT" dirty="0"/>
              <a:t>), per la transizione dobbiamo accelerare l’elettrificazione da rinnovabili e il totale abbandono dei fossili.</a:t>
            </a:r>
          </a:p>
          <a:p>
            <a:pPr lvl="1"/>
            <a:r>
              <a:rPr lang="it-IT" dirty="0"/>
              <a:t>Secondo altri (Cingolani) , per evitare contraccolpi gravi sulla economia dobbiamo graduare la transizione, confidando nei prossimi apporti della tecnologia (carbon </a:t>
            </a:r>
            <a:r>
              <a:rPr lang="it-IT" dirty="0" err="1"/>
              <a:t>capture</a:t>
            </a:r>
            <a:r>
              <a:rPr lang="it-IT" dirty="0"/>
              <a:t>, fusione nucleare ecc.)</a:t>
            </a:r>
          </a:p>
          <a:p>
            <a:r>
              <a:rPr lang="it-IT" dirty="0"/>
              <a:t>Questa diversa impostazione si traduce in conflitti politici: per esempio sul ruolo di transizione del gas, sul nucleare, sul rapporto tra ambiente e paesaggio, sull’auto elettrica ecc.</a:t>
            </a:r>
          </a:p>
          <a:p>
            <a:pPr marL="457200" lvl="1" indent="0">
              <a:buNone/>
            </a:pPr>
            <a:endParaRPr lang="it-IT" dirty="0"/>
          </a:p>
        </p:txBody>
      </p:sp>
      <p:sp>
        <p:nvSpPr>
          <p:cNvPr id="4" name="Segnaposto piè di pagina 3">
            <a:extLst>
              <a:ext uri="{FF2B5EF4-FFF2-40B4-BE49-F238E27FC236}">
                <a16:creationId xmlns:a16="http://schemas.microsoft.com/office/drawing/2014/main" id="{043BA78E-2E33-D143-8721-6C617250AE19}"/>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18251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784976" cy="1268760"/>
          </a:xfrm>
        </p:spPr>
        <p:txBody>
          <a:bodyPr/>
          <a:lstStyle/>
          <a:p>
            <a:pPr algn="r"/>
            <a:r>
              <a:rPr lang="it-IT" sz="3600" dirty="0">
                <a:solidFill>
                  <a:srgbClr val="FF0000"/>
                </a:solidFill>
              </a:rPr>
              <a:t>Gli interventi di adattamento</a:t>
            </a:r>
          </a:p>
        </p:txBody>
      </p:sp>
      <p:sp>
        <p:nvSpPr>
          <p:cNvPr id="3" name="Segnaposto contenuto 2"/>
          <p:cNvSpPr>
            <a:spLocks noGrp="1"/>
          </p:cNvSpPr>
          <p:nvPr>
            <p:ph idx="1"/>
          </p:nvPr>
        </p:nvSpPr>
        <p:spPr>
          <a:xfrm>
            <a:off x="53752" y="1580456"/>
            <a:ext cx="9036496" cy="4896544"/>
          </a:xfrm>
        </p:spPr>
        <p:txBody>
          <a:bodyPr>
            <a:normAutofit fontScale="77500" lnSpcReduction="20000"/>
          </a:bodyPr>
          <a:lstStyle/>
          <a:p>
            <a:r>
              <a:rPr lang="it-IT" dirty="0" err="1"/>
              <a:t>Ipcc</a:t>
            </a:r>
            <a:r>
              <a:rPr lang="it-IT" dirty="0"/>
              <a:t>; se anche si riuscisse a contenere l’aumento medio della temperatura entro i due gradi, le conseguenze sarebbero rilevanti:</a:t>
            </a:r>
          </a:p>
          <a:p>
            <a:pPr lvl="1"/>
            <a:r>
              <a:rPr lang="it-IT" dirty="0"/>
              <a:t>Aumento dei fenomeni meteorologici estremi con effetti sui territori più fragili(frane, allagamenti.)</a:t>
            </a:r>
          </a:p>
          <a:p>
            <a:pPr lvl="1"/>
            <a:r>
              <a:rPr lang="it-IT" dirty="0"/>
              <a:t>Aumento del livello dei mari.</a:t>
            </a:r>
          </a:p>
          <a:p>
            <a:pPr lvl="1"/>
            <a:r>
              <a:rPr lang="it-IT" dirty="0"/>
              <a:t>Desertificazione di vaste aree. </a:t>
            </a:r>
          </a:p>
          <a:p>
            <a:r>
              <a:rPr lang="it-IT" dirty="0"/>
              <a:t>A questi rischi è necessario far fronte con piani nazionali di adattamento, in sostanza con massicci investimenti pubblici. In Italia è disponibile una nuova bozza h di </a:t>
            </a:r>
            <a:r>
              <a:rPr lang="it-IT" dirty="0" err="1"/>
              <a:t>Pnacc</a:t>
            </a:r>
            <a:r>
              <a:rPr lang="it-IT" dirty="0"/>
              <a:t>, Piano nazionale di adattamento ai cambiamenti climatici che però rimanda a un Comitato gli interventi</a:t>
            </a:r>
          </a:p>
          <a:p>
            <a:r>
              <a:rPr lang="it-IT" dirty="0"/>
              <a:t>L’ultimo rapporto </a:t>
            </a:r>
            <a:r>
              <a:rPr lang="it-IT" dirty="0" err="1"/>
              <a:t>Ipcc</a:t>
            </a:r>
            <a:r>
              <a:rPr lang="it-IT" dirty="0"/>
              <a:t>: nel mondo non si investe abbastanza per far fronte a conseguenze ormai inevitabili. . </a:t>
            </a:r>
          </a:p>
        </p:txBody>
      </p:sp>
      <p:sp>
        <p:nvSpPr>
          <p:cNvPr id="4" name="Segnaposto piè di pagina 3"/>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22208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40668" y="4005064"/>
            <a:ext cx="8062664" cy="1143000"/>
          </a:xfrm>
        </p:spPr>
        <p:txBody>
          <a:bodyPr/>
          <a:lstStyle/>
          <a:p>
            <a:r>
              <a:rPr lang="it-IT" dirty="0"/>
              <a:t>5. L’intelligenza artificiale prenderà il controllo?</a:t>
            </a:r>
            <a:br>
              <a:rPr lang="it-IT" dirty="0"/>
            </a:br>
            <a:r>
              <a:rPr lang="it-IT" dirty="0"/>
              <a:t> </a:t>
            </a:r>
            <a:br>
              <a:rPr lang="it-IT" dirty="0"/>
            </a:b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7751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51817-C69F-304E-BFA0-834E52E4AED5}"/>
              </a:ext>
            </a:extLst>
          </p:cNvPr>
          <p:cNvSpPr>
            <a:spLocks noGrp="1"/>
          </p:cNvSpPr>
          <p:nvPr>
            <p:ph type="title"/>
          </p:nvPr>
        </p:nvSpPr>
        <p:spPr>
          <a:xfrm>
            <a:off x="1691680" y="0"/>
            <a:ext cx="7772400" cy="1484784"/>
          </a:xfrm>
        </p:spPr>
        <p:txBody>
          <a:bodyPr/>
          <a:lstStyle/>
          <a:p>
            <a:r>
              <a:rPr lang="it-IT" sz="3600" dirty="0">
                <a:solidFill>
                  <a:srgbClr val="FF0000"/>
                </a:solidFill>
              </a:rPr>
              <a:t>Il ruolo dell’Intelligenza artificiale</a:t>
            </a:r>
          </a:p>
        </p:txBody>
      </p:sp>
      <p:sp>
        <p:nvSpPr>
          <p:cNvPr id="3" name="Segnaposto contenuto 2">
            <a:extLst>
              <a:ext uri="{FF2B5EF4-FFF2-40B4-BE49-F238E27FC236}">
                <a16:creationId xmlns:a16="http://schemas.microsoft.com/office/drawing/2014/main" id="{D20C7307-F4EB-6C47-95FD-9A4498E63FCB}"/>
              </a:ext>
            </a:extLst>
          </p:cNvPr>
          <p:cNvSpPr>
            <a:spLocks noGrp="1"/>
          </p:cNvSpPr>
          <p:nvPr>
            <p:ph idx="1"/>
          </p:nvPr>
        </p:nvSpPr>
        <p:spPr>
          <a:xfrm>
            <a:off x="685800" y="1732992"/>
            <a:ext cx="7772400" cy="4267200"/>
          </a:xfrm>
        </p:spPr>
        <p:txBody>
          <a:bodyPr>
            <a:normAutofit fontScale="62500" lnSpcReduction="20000"/>
          </a:bodyPr>
          <a:lstStyle/>
          <a:p>
            <a:r>
              <a:rPr lang="it-IT" dirty="0"/>
              <a:t>Alcuni studiosi di futuro avvertivano già da anni che si rischia di. arrivare a un’ «era della singolarità» (</a:t>
            </a:r>
            <a:r>
              <a:rPr lang="it-IT" dirty="0" err="1"/>
              <a:t>Ray</a:t>
            </a:r>
            <a:r>
              <a:rPr lang="it-IT" dirty="0"/>
              <a:t> </a:t>
            </a:r>
            <a:r>
              <a:rPr lang="it-IT" dirty="0" err="1"/>
              <a:t>Kurzweil</a:t>
            </a:r>
            <a:r>
              <a:rPr lang="it-IT" dirty="0"/>
              <a:t>) nella quale l’umanità delegherà alle macchine le decisioni più importanti. James Lovecraft: «nel Novacene che sostituirà l’</a:t>
            </a:r>
            <a:r>
              <a:rPr lang="it-IT" dirty="0" err="1"/>
              <a:t>Antropocene</a:t>
            </a:r>
            <a:r>
              <a:rPr lang="it-IT" dirty="0"/>
              <a:t> l’homo sapiens sarà un «</a:t>
            </a:r>
            <a:r>
              <a:rPr lang="it-IT" dirty="0" err="1"/>
              <a:t>pet</a:t>
            </a:r>
            <a:r>
              <a:rPr lang="it-IT" dirty="0"/>
              <a:t>» delle macchine.  </a:t>
            </a:r>
          </a:p>
          <a:p>
            <a:r>
              <a:rPr lang="it-IT" dirty="0"/>
              <a:t>L’intelligenza artificiale (IA) ha fatto progressi vertiginosi da quando i computer hanno imparato ad accedere alle informazioni in modo autonomo. Kissinger e altri («The Age of AI and </a:t>
            </a:r>
            <a:r>
              <a:rPr lang="it-IT" dirty="0" err="1"/>
              <a:t>our</a:t>
            </a:r>
            <a:r>
              <a:rPr lang="it-IT" dirty="0"/>
              <a:t> human future»): da </a:t>
            </a:r>
            <a:r>
              <a:rPr lang="it-IT" dirty="0" err="1"/>
              <a:t>Stockfish</a:t>
            </a:r>
            <a:r>
              <a:rPr lang="it-IT" dirty="0"/>
              <a:t> ad </a:t>
            </a:r>
            <a:r>
              <a:rPr lang="it-IT" dirty="0" err="1"/>
              <a:t>AlphaZero</a:t>
            </a:r>
            <a:r>
              <a:rPr lang="it-IT" dirty="0"/>
              <a:t>.  </a:t>
            </a:r>
          </a:p>
          <a:p>
            <a:r>
              <a:rPr lang="it-IT" dirty="0"/>
              <a:t>L’aspetto positivo della IA è che può aumentare moltissimo la produttività.</a:t>
            </a:r>
          </a:p>
          <a:p>
            <a:r>
              <a:rPr lang="it-IT" dirty="0"/>
              <a:t>L’aspetto negativo è che talvolta fornisce risposte false. Inoltre potrebbe sconvolgere le modalità di lavoro umano. </a:t>
            </a:r>
          </a:p>
          <a:p>
            <a:r>
              <a:rPr lang="it-IT" dirty="0"/>
              <a:t>L’attenzione alla AI è molto aumentata da quando Chat </a:t>
            </a:r>
            <a:r>
              <a:rPr lang="it-IT" dirty="0" err="1"/>
              <a:t>Gpt</a:t>
            </a:r>
            <a:r>
              <a:rPr lang="it-IT" dirty="0"/>
              <a:t> è stato reso disponibile a tutti. Si discute molto sulla necessità di regole condivise. Ma è davvero possibile? </a:t>
            </a:r>
          </a:p>
          <a:p>
            <a:endParaRPr lang="it-IT" dirty="0"/>
          </a:p>
        </p:txBody>
      </p:sp>
      <p:sp>
        <p:nvSpPr>
          <p:cNvPr id="4" name="Segnaposto piè di pagina 3">
            <a:extLst>
              <a:ext uri="{FF2B5EF4-FFF2-40B4-BE49-F238E27FC236}">
                <a16:creationId xmlns:a16="http://schemas.microsoft.com/office/drawing/2014/main" id="{48363FDF-61D2-0F43-8451-9AA2380EC9E7}"/>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13374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99392"/>
            <a:ext cx="8352928" cy="1412147"/>
          </a:xfrm>
        </p:spPr>
        <p:txBody>
          <a:bodyPr/>
          <a:lstStyle/>
          <a:p>
            <a:r>
              <a:rPr lang="it-IT" dirty="0">
                <a:solidFill>
                  <a:srgbClr val="FF0000"/>
                </a:solidFill>
              </a:rPr>
              <a:t>Il progetto </a:t>
            </a:r>
            <a:r>
              <a:rPr lang="it-IT" dirty="0" err="1">
                <a:solidFill>
                  <a:srgbClr val="FF0000"/>
                </a:solidFill>
              </a:rPr>
              <a:t>FUTURAnetwork</a:t>
            </a:r>
            <a:endParaRPr lang="it-IT" dirty="0">
              <a:solidFill>
                <a:srgbClr val="FF0000"/>
              </a:solidFill>
            </a:endParaRPr>
          </a:p>
        </p:txBody>
      </p:sp>
      <p:sp>
        <p:nvSpPr>
          <p:cNvPr id="3" name="Segnaposto contenuto 2"/>
          <p:cNvSpPr>
            <a:spLocks noGrp="1"/>
          </p:cNvSpPr>
          <p:nvPr>
            <p:ph idx="1"/>
          </p:nvPr>
        </p:nvSpPr>
        <p:spPr>
          <a:xfrm>
            <a:off x="683568" y="1772816"/>
            <a:ext cx="8206680" cy="4267200"/>
          </a:xfrm>
        </p:spPr>
        <p:txBody>
          <a:bodyPr>
            <a:normAutofit fontScale="70000" lnSpcReduction="20000"/>
          </a:bodyPr>
          <a:lstStyle/>
          <a:p>
            <a:r>
              <a:rPr lang="it-IT" dirty="0" err="1"/>
              <a:t>futuranetwork.eu</a:t>
            </a:r>
            <a:r>
              <a:rPr lang="it-IT" dirty="0"/>
              <a:t> nasce nel 2020 per promuovere il dibattito al fine di «decidere oggi per un domani sostenibile». Ogni giorno pubblica interventi, segnalazioni, blog. Ogni settimana un focus che analizza le posizioni su un tema controverso. </a:t>
            </a:r>
          </a:p>
          <a:p>
            <a:r>
              <a:rPr lang="it-IT" dirty="0"/>
              <a:t>Promosso dall’Alleanza italiana per lo sviluppo sostenibile per guardare oltre l’orizzonte dell’Agenda 2030, Ma si avvale del contributo di altri centri di ricerca sui futuri: </a:t>
            </a:r>
          </a:p>
          <a:p>
            <a:pPr lvl="1"/>
            <a:r>
              <a:rPr lang="it-IT" dirty="0"/>
              <a:t>Fondazione </a:t>
            </a:r>
            <a:r>
              <a:rPr lang="it-IT" dirty="0" err="1"/>
              <a:t>Unipolis</a:t>
            </a:r>
            <a:endParaRPr lang="it-IT" dirty="0"/>
          </a:p>
          <a:p>
            <a:pPr lvl="1"/>
            <a:r>
              <a:rPr lang="it-IT" dirty="0"/>
              <a:t>Harvard business </a:t>
            </a:r>
            <a:r>
              <a:rPr lang="it-IT" dirty="0" err="1"/>
              <a:t>review</a:t>
            </a:r>
            <a:r>
              <a:rPr lang="it-IT" dirty="0"/>
              <a:t> Italia</a:t>
            </a:r>
          </a:p>
          <a:p>
            <a:pPr lvl="1"/>
            <a:r>
              <a:rPr lang="it-IT" dirty="0" err="1"/>
              <a:t>Italian</a:t>
            </a:r>
            <a:r>
              <a:rPr lang="it-IT" dirty="0"/>
              <a:t> </a:t>
            </a:r>
            <a:r>
              <a:rPr lang="it-IT" dirty="0" err="1"/>
              <a:t>institute</a:t>
            </a:r>
            <a:r>
              <a:rPr lang="it-IT" dirty="0"/>
              <a:t> for the future</a:t>
            </a:r>
          </a:p>
          <a:p>
            <a:pPr lvl="1"/>
            <a:r>
              <a:rPr lang="it-IT" dirty="0"/>
              <a:t>Millennium </a:t>
            </a:r>
            <a:r>
              <a:rPr lang="it-IT" dirty="0" err="1"/>
              <a:t>project</a:t>
            </a:r>
            <a:endParaRPr lang="it-IT" dirty="0"/>
          </a:p>
          <a:p>
            <a:pPr lvl="1"/>
            <a:r>
              <a:rPr lang="it-IT" dirty="0"/>
              <a:t>Master in Previsione sociale dell’Università di Trento</a:t>
            </a:r>
          </a:p>
          <a:p>
            <a:r>
              <a:rPr lang="it-IT" dirty="0"/>
              <a:t>È aperto al contributo di tutti.</a:t>
            </a:r>
          </a:p>
          <a:p>
            <a:r>
              <a:rPr lang="it-IT" dirty="0"/>
              <a:t>In homepage il modulo per ricevere la newsletter settimanale. </a:t>
            </a:r>
          </a:p>
          <a:p>
            <a:endParaRPr lang="it-IT" dirty="0"/>
          </a:p>
        </p:txBody>
      </p:sp>
      <p:sp>
        <p:nvSpPr>
          <p:cNvPr id="4" name="Segnaposto piè di pagina 3">
            <a:extLst>
              <a:ext uri="{FF2B5EF4-FFF2-40B4-BE49-F238E27FC236}">
                <a16:creationId xmlns:a16="http://schemas.microsoft.com/office/drawing/2014/main" id="{9314C754-8723-C44A-8C5D-7DC4974F32A8}"/>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1503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536" y="3789040"/>
            <a:ext cx="8062664" cy="1143000"/>
          </a:xfrm>
        </p:spPr>
        <p:txBody>
          <a:bodyPr/>
          <a:lstStyle/>
          <a:p>
            <a:r>
              <a:rPr lang="it-IT" dirty="0"/>
              <a:t>6. Raggiungeremo davvero l’immortalità biologica? </a:t>
            </a:r>
            <a:r>
              <a:rPr lang="it-IT" dirty="0">
                <a:effectLst/>
                <a:latin typeface="Arial" panose="020B0604020202020204" pitchFamily="34" charset="0"/>
                <a:ea typeface="Calibri" panose="020F0502020204030204" pitchFamily="34" charset="0"/>
                <a:cs typeface="Times New Roman" panose="02020603050405020304" pitchFamily="18" charset="0"/>
              </a:rPr>
              <a:t>Assisteremo allo scontro tra «naturali» e «potenziati»?</a:t>
            </a:r>
            <a:br>
              <a:rPr lang="it-IT" dirty="0"/>
            </a:b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66923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8278688" cy="1124744"/>
          </a:xfrm>
        </p:spPr>
        <p:txBody>
          <a:bodyPr/>
          <a:lstStyle/>
          <a:p>
            <a:pPr algn="r"/>
            <a:r>
              <a:rPr lang="it-IT" sz="3200" dirty="0">
                <a:solidFill>
                  <a:srgbClr val="FF0000"/>
                </a:solidFill>
              </a:rPr>
              <a:t>Sconfiggeremo la morte entro il 2030?</a:t>
            </a:r>
          </a:p>
        </p:txBody>
      </p:sp>
      <p:sp>
        <p:nvSpPr>
          <p:cNvPr id="3" name="Segnaposto contenuto 2"/>
          <p:cNvSpPr>
            <a:spLocks noGrp="1"/>
          </p:cNvSpPr>
          <p:nvPr>
            <p:ph idx="1"/>
          </p:nvPr>
        </p:nvSpPr>
        <p:spPr>
          <a:xfrm>
            <a:off x="0" y="1700808"/>
            <a:ext cx="9144000" cy="4320480"/>
          </a:xfrm>
        </p:spPr>
        <p:txBody>
          <a:bodyPr>
            <a:normAutofit fontScale="62500" lnSpcReduction="20000"/>
          </a:bodyPr>
          <a:lstStyle/>
          <a:p>
            <a:endParaRPr lang="it-IT" dirty="0"/>
          </a:p>
          <a:p>
            <a:endParaRPr lang="it-IT" dirty="0"/>
          </a:p>
          <a:p>
            <a:r>
              <a:rPr lang="it-IT" dirty="0"/>
              <a:t>Stiamo passando dalla lotta alle malattie alla lotta all’invecchiamento cellulare che comunque pone termine alla vita un po’ dopo i cent’anni. </a:t>
            </a:r>
          </a:p>
          <a:p>
            <a:r>
              <a:rPr lang="it-IT" dirty="0" err="1"/>
              <a:t>Kurzweil</a:t>
            </a:r>
            <a:r>
              <a:rPr lang="it-IT" dirty="0"/>
              <a:t>: il progresso sanitario, genetico, le nanotecnologie e gli sviluppi dell’intelligenza artificiale potrebbero sconfiggere l’invecchiamento entro la fine del decennio. . </a:t>
            </a:r>
          </a:p>
          <a:p>
            <a:r>
              <a:rPr lang="it-IT" dirty="0"/>
              <a:t>David </a:t>
            </a:r>
            <a:r>
              <a:rPr lang="it-IT" dirty="0" err="1"/>
              <a:t>Shapiro</a:t>
            </a:r>
            <a:r>
              <a:rPr lang="it-IT" dirty="0"/>
              <a:t>: l’immortalità biologica potrebbe portare a una sorta di “paralisi generale” in cui il potere e la ricchezza rimangono concentrate nelle mani di </a:t>
            </a:r>
            <a:r>
              <a:rPr lang="it-IT" dirty="0" err="1"/>
              <a:t>un’élite</a:t>
            </a:r>
            <a:r>
              <a:rPr lang="it-IT" dirty="0"/>
              <a:t>, senza la possibilità di ridurre le disuguaglianze, di cambiare il sistema politico e di realizzare nuove scoperte scientifiche.. </a:t>
            </a:r>
          </a:p>
          <a:p>
            <a:r>
              <a:rPr lang="it-IT" dirty="0"/>
              <a:t>Dall’altra parte una “eterna giovinezza” potrebbe favorire il progresso: rimanendo giovane la società potrebbe essere innovativa, reattiva e aperta al cambiamento. Non solo, ricercatori, ricercatrici, studiosi e studiose, che sarebbero appartenute a periodi storici diversi, potrebbero invece incontrarsi e collaborare.</a:t>
            </a:r>
          </a:p>
        </p:txBody>
      </p:sp>
      <p:sp>
        <p:nvSpPr>
          <p:cNvPr id="4" name="Segnaposto piè di pagina 3"/>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24310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5902424" cy="1124744"/>
          </a:xfrm>
        </p:spPr>
        <p:txBody>
          <a:bodyPr/>
          <a:lstStyle/>
          <a:p>
            <a:pPr algn="r"/>
            <a:r>
              <a:rPr lang="it-IT" sz="3200" dirty="0">
                <a:solidFill>
                  <a:srgbClr val="FF0000"/>
                </a:solidFill>
              </a:rPr>
              <a:t>Noi e i cyborg</a:t>
            </a:r>
          </a:p>
        </p:txBody>
      </p:sp>
      <p:sp>
        <p:nvSpPr>
          <p:cNvPr id="3" name="Segnaposto contenuto 2"/>
          <p:cNvSpPr>
            <a:spLocks noGrp="1"/>
          </p:cNvSpPr>
          <p:nvPr>
            <p:ph idx="1"/>
          </p:nvPr>
        </p:nvSpPr>
        <p:spPr>
          <a:xfrm>
            <a:off x="0" y="1700808"/>
            <a:ext cx="9144000" cy="4320480"/>
          </a:xfrm>
        </p:spPr>
        <p:txBody>
          <a:bodyPr>
            <a:normAutofit fontScale="70000" lnSpcReduction="20000"/>
          </a:bodyPr>
          <a:lstStyle/>
          <a:p>
            <a:endParaRPr lang="it-IT" dirty="0"/>
          </a:p>
          <a:p>
            <a:endParaRPr lang="it-IT" dirty="0"/>
          </a:p>
          <a:p>
            <a:r>
              <a:rPr lang="it-IT" dirty="0"/>
              <a:t>Le facoltà dell’ uomo potranno essere potenziate: pillole per ridurre o annullare il bisogno di sonno, chip per la trasmissione telepatica o per l’accesso alle informazioni mediate dall’Intelligenza artificiale.  </a:t>
            </a:r>
          </a:p>
          <a:p>
            <a:r>
              <a:rPr lang="it-IT" dirty="0"/>
              <a:t>Joel </a:t>
            </a:r>
            <a:r>
              <a:rPr lang="it-IT" dirty="0" err="1"/>
              <a:t>Garreau</a:t>
            </a:r>
            <a:r>
              <a:rPr lang="it-IT" dirty="0"/>
              <a:t> in «Radical </a:t>
            </a:r>
            <a:r>
              <a:rPr lang="it-IT" dirty="0" err="1"/>
              <a:t>evolution</a:t>
            </a:r>
            <a:r>
              <a:rPr lang="it-IT" dirty="0"/>
              <a:t>»: l’umanità si dividerà tra chi accetterà questi potenziamenti e chi invece li rifiuterà. </a:t>
            </a:r>
          </a:p>
          <a:p>
            <a:r>
              <a:rPr lang="it-IT" dirty="0"/>
              <a:t>In realtà siamo già diventati più cyborg dei nostri padri, non solo per gli innesti biologici, ma perché lo </a:t>
            </a:r>
            <a:r>
              <a:rPr lang="it-IT" dirty="0" err="1"/>
              <a:t>smart</a:t>
            </a:r>
            <a:r>
              <a:rPr lang="it-IT" dirty="0"/>
              <a:t> </a:t>
            </a:r>
            <a:r>
              <a:rPr lang="it-IT" dirty="0" err="1"/>
              <a:t>phone</a:t>
            </a:r>
            <a:r>
              <a:rPr lang="it-IT" dirty="0"/>
              <a:t> è diventato in pratica una parte del nostro corpo. </a:t>
            </a:r>
          </a:p>
          <a:p>
            <a:r>
              <a:rPr lang="it-IT" dirty="0"/>
              <a:t>Ovviamente di fronte a tutte le innovazioni si pone l’interrogativo: accentueranno le diseguaglianze tra chi potrà permettersele e chi invece sarà condannato a rimanere indietro? </a:t>
            </a:r>
          </a:p>
        </p:txBody>
      </p:sp>
      <p:sp>
        <p:nvSpPr>
          <p:cNvPr id="4" name="Segnaposto piè di pagina 3"/>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897003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536" y="3423929"/>
            <a:ext cx="8062664" cy="1143000"/>
          </a:xfrm>
        </p:spPr>
        <p:txBody>
          <a:bodyPr/>
          <a:lstStyle/>
          <a:p>
            <a:pPr lvl="0">
              <a:lnSpc>
                <a:spcPct val="107000"/>
              </a:lnSpc>
              <a:spcAft>
                <a:spcPts val="800"/>
              </a:spcAft>
            </a:pPr>
            <a:r>
              <a:rPr lang="it-IT" dirty="0">
                <a:latin typeface="Arial" panose="020B0604020202020204" pitchFamily="34" charset="0"/>
                <a:ea typeface="Calibri" panose="020F0502020204030204" pitchFamily="34" charset="0"/>
                <a:cs typeface="Times New Roman" panose="02020603050405020304" pitchFamily="18" charset="0"/>
              </a:rPr>
              <a:t>7</a:t>
            </a:r>
            <a:r>
              <a:rPr lang="it-IT" dirty="0">
                <a:effectLst/>
                <a:latin typeface="Arial" panose="020B0604020202020204" pitchFamily="34" charset="0"/>
                <a:ea typeface="Calibri" panose="020F0502020204030204" pitchFamily="34" charset="0"/>
                <a:cs typeface="Times New Roman" panose="02020603050405020304" pitchFamily="18" charset="0"/>
              </a:rPr>
              <a:t>. Quale sarà il futuro del lavor</a:t>
            </a:r>
            <a:r>
              <a:rPr lang="it-IT" dirty="0">
                <a:latin typeface="Arial" panose="020B0604020202020204" pitchFamily="34" charset="0"/>
                <a:ea typeface="Calibri" panose="020F0502020204030204" pitchFamily="34" charset="0"/>
                <a:cs typeface="Times New Roman" panose="02020603050405020304" pitchFamily="18" charset="0"/>
              </a:rPr>
              <a:t>o? Quale equilibrio se miliardi di persone saranno escluse dalla produzione? </a:t>
            </a:r>
            <a:r>
              <a:rPr lang="it-IT" dirty="0">
                <a:effectLst/>
                <a:latin typeface="Arial" panose="020B0604020202020204" pitchFamily="34" charset="0"/>
                <a:ea typeface="Calibri" panose="020F0502020204030204" pitchFamily="34" charset="0"/>
                <a:cs typeface="Times New Roman" panose="02020603050405020304" pitchFamily="18" charset="0"/>
              </a:rPr>
              <a:t> </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78258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5902424" cy="1124744"/>
          </a:xfrm>
        </p:spPr>
        <p:txBody>
          <a:bodyPr/>
          <a:lstStyle/>
          <a:p>
            <a:pPr algn="r"/>
            <a:r>
              <a:rPr lang="it-IT" sz="3200" dirty="0">
                <a:solidFill>
                  <a:srgbClr val="FF0000"/>
                </a:solidFill>
              </a:rPr>
              <a:t>Il futuro del lavoro</a:t>
            </a:r>
          </a:p>
        </p:txBody>
      </p:sp>
      <p:sp>
        <p:nvSpPr>
          <p:cNvPr id="3" name="Segnaposto contenuto 2"/>
          <p:cNvSpPr>
            <a:spLocks noGrp="1"/>
          </p:cNvSpPr>
          <p:nvPr>
            <p:ph idx="1"/>
          </p:nvPr>
        </p:nvSpPr>
        <p:spPr>
          <a:xfrm>
            <a:off x="0" y="1700808"/>
            <a:ext cx="9144000" cy="4320480"/>
          </a:xfrm>
        </p:spPr>
        <p:txBody>
          <a:bodyPr>
            <a:normAutofit fontScale="47500" lnSpcReduction="20000"/>
          </a:bodyPr>
          <a:lstStyle/>
          <a:p>
            <a:endParaRPr lang="it-IT" dirty="0"/>
          </a:p>
          <a:p>
            <a:endParaRPr lang="it-IT" dirty="0"/>
          </a:p>
          <a:p>
            <a:r>
              <a:rPr lang="it-IT" sz="3800" dirty="0"/>
              <a:t>Da molti anni si discute se il progresso tecnologico crea o distrugge posti di lavoro. Finora ne ha sempre creati più di quelli che ha distrutto, seppure con difficili transizioni sul piano sociale.   </a:t>
            </a:r>
          </a:p>
          <a:p>
            <a:r>
              <a:rPr lang="it-IT" sz="3800" dirty="0"/>
              <a:t>Secondo la tesi ottimistica (The </a:t>
            </a:r>
            <a:r>
              <a:rPr lang="it-IT" sz="3800" dirty="0" err="1"/>
              <a:t>economist</a:t>
            </a:r>
            <a:r>
              <a:rPr lang="it-IT" sz="3800" dirty="0"/>
              <a:t>) l’IA cambierà la natura di molti lavori e metterà in moto un processo di cambiamento graduale e non traumatico, mediato dalla politica. </a:t>
            </a:r>
          </a:p>
          <a:p>
            <a:r>
              <a:rPr lang="it-IT" sz="3800" dirty="0"/>
              <a:t>La tesi pessimistica vede invece una società «a clessidra»: sopra i gruppi sociali che hanno il dominio della tecnologia, della finanza, o fanno lavori comunque insostituibili, sotto miliardi di persone in lavori precari o inutili alla produzione automatizzata.</a:t>
            </a:r>
          </a:p>
          <a:p>
            <a:r>
              <a:rPr lang="it-IT" sz="3800" dirty="0"/>
              <a:t>Questa prospettiva porta molti imprenditori, da Bill Gates a </a:t>
            </a:r>
            <a:r>
              <a:rPr lang="it-IT" sz="3800" dirty="0" err="1"/>
              <a:t>Elon</a:t>
            </a:r>
            <a:r>
              <a:rPr lang="it-IT" sz="3800" dirty="0"/>
              <a:t> </a:t>
            </a:r>
            <a:r>
              <a:rPr lang="it-IT" sz="3800" dirty="0" err="1"/>
              <a:t>Musk</a:t>
            </a:r>
            <a:r>
              <a:rPr lang="it-IT" sz="3800" dirty="0"/>
              <a:t>, a prevedere la necessità di un reddito minimo universale, che nel 2050, secondo un </a:t>
            </a:r>
            <a:r>
              <a:rPr lang="it-IT" sz="3800" dirty="0" err="1"/>
              <a:t>Delphi</a:t>
            </a:r>
            <a:r>
              <a:rPr lang="it-IT" sz="3800" dirty="0"/>
              <a:t> del 2015,  potrebbe essere garantito nella maggior parte dei Paesi.</a:t>
            </a:r>
          </a:p>
          <a:p>
            <a:r>
              <a:rPr lang="it-IT" sz="3800" dirty="0"/>
              <a:t>Ma il lavoro non è solo reddito, è anche status, realizzazione personale: la previsione di Keynes di un futuro dove la gente si dedica alla cultura e all’arte sembra utopistica… </a:t>
            </a:r>
          </a:p>
        </p:txBody>
      </p:sp>
      <p:sp>
        <p:nvSpPr>
          <p:cNvPr id="4" name="Segnaposto piè di pagina 3"/>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0927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23528" y="3717032"/>
            <a:ext cx="8062664" cy="1143000"/>
          </a:xfrm>
        </p:spPr>
        <p:txBody>
          <a:bodyPr/>
          <a:lstStyle/>
          <a:p>
            <a:r>
              <a:rPr lang="it-IT" dirty="0"/>
              <a:t>8. Crescerà il potere delle donne? E quale sarà l’impatto </a:t>
            </a:r>
            <a:r>
              <a:rPr lang="it-IT" dirty="0" err="1"/>
              <a:t>dell’empowerment</a:t>
            </a:r>
            <a:r>
              <a:rPr lang="it-IT" dirty="0"/>
              <a:t> femminile sulla politica?</a:t>
            </a: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90595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7856"/>
            <a:ext cx="9142784" cy="1124744"/>
          </a:xfrm>
        </p:spPr>
        <p:txBody>
          <a:bodyPr/>
          <a:lstStyle/>
          <a:p>
            <a:r>
              <a:rPr lang="it-IT" sz="3200" dirty="0">
                <a:solidFill>
                  <a:srgbClr val="FF0000"/>
                </a:solidFill>
              </a:rPr>
              <a:t>Obiettivi lontani ma processo in corso</a:t>
            </a:r>
          </a:p>
        </p:txBody>
      </p:sp>
      <p:sp>
        <p:nvSpPr>
          <p:cNvPr id="3" name="Segnaposto contenuto 2"/>
          <p:cNvSpPr>
            <a:spLocks noGrp="1"/>
          </p:cNvSpPr>
          <p:nvPr>
            <p:ph idx="1"/>
          </p:nvPr>
        </p:nvSpPr>
        <p:spPr>
          <a:xfrm>
            <a:off x="685800" y="1700808"/>
            <a:ext cx="8206680" cy="4464496"/>
          </a:xfrm>
        </p:spPr>
        <p:txBody>
          <a:bodyPr>
            <a:normAutofit fontScale="55000" lnSpcReduction="20000"/>
          </a:bodyPr>
          <a:lstStyle/>
          <a:p>
            <a:endParaRPr lang="it-IT" dirty="0"/>
          </a:p>
          <a:p>
            <a:r>
              <a:rPr lang="it-IT" sz="3600" dirty="0"/>
              <a:t>L’Obiettivo 5 dell’Agenda 2030 </a:t>
            </a:r>
            <a:r>
              <a:rPr lang="it-IT" sz="3600" i="1" dirty="0"/>
              <a:t>(Raggiungere l'uguaglianza di genere e </a:t>
            </a:r>
            <a:r>
              <a:rPr lang="it-IT" sz="3600" i="1" dirty="0" err="1"/>
              <a:t>l'empowerment</a:t>
            </a:r>
            <a:r>
              <a:rPr lang="it-IT" sz="3600" i="1" dirty="0"/>
              <a:t>  - maggiore forza, autostima e consapevolezza - di tutte le donne e le ragazze) </a:t>
            </a:r>
            <a:r>
              <a:rPr lang="it-IT" sz="3600" dirty="0"/>
              <a:t>è ancora lontano, ma la presenza femminile nella politica, nelle imprese e nella società civile è in crescita.</a:t>
            </a:r>
          </a:p>
          <a:p>
            <a:r>
              <a:rPr lang="it-IT" sz="3600" dirty="0" err="1"/>
              <a:t>Zarifa</a:t>
            </a:r>
            <a:r>
              <a:rPr lang="it-IT" sz="3600" dirty="0"/>
              <a:t> </a:t>
            </a:r>
            <a:r>
              <a:rPr lang="it-IT" sz="3600" dirty="0" err="1"/>
              <a:t>Ghafari</a:t>
            </a:r>
            <a:r>
              <a:rPr lang="it-IT" sz="3600" dirty="0"/>
              <a:t>: in Afghanistan per le donne l’ora peggiore. Ma nei Paesi dove i diritti delle donne sono conculcati la situazione potrebbe cambiare. </a:t>
            </a:r>
          </a:p>
          <a:p>
            <a:r>
              <a:rPr lang="it-IT" sz="3600" dirty="0"/>
              <a:t>Una maggiore presenza femminile nelle posizioni di potere potrebbe significare più attenzione al sociale, meno violenza, un diverso modo di risolvere i conflitti. </a:t>
            </a:r>
          </a:p>
          <a:p>
            <a:r>
              <a:rPr lang="it-IT" sz="3600" dirty="0"/>
              <a:t>«</a:t>
            </a:r>
            <a:r>
              <a:rPr lang="it-IT" sz="3600" dirty="0" err="1"/>
              <a:t>Empowering</a:t>
            </a:r>
            <a:r>
              <a:rPr lang="it-IT" sz="3600" dirty="0"/>
              <a:t> </a:t>
            </a:r>
            <a:r>
              <a:rPr lang="it-IT" sz="3600" dirty="0" err="1"/>
              <a:t>women</a:t>
            </a:r>
            <a:r>
              <a:rPr lang="it-IT" sz="3600" dirty="0"/>
              <a:t> </a:t>
            </a:r>
            <a:r>
              <a:rPr lang="it-IT" sz="3600" dirty="0" err="1"/>
              <a:t>is</a:t>
            </a:r>
            <a:r>
              <a:rPr lang="it-IT" sz="3600" dirty="0"/>
              <a:t> </a:t>
            </a:r>
            <a:r>
              <a:rPr lang="it-IT" sz="3600" dirty="0" err="1"/>
              <a:t>essential</a:t>
            </a:r>
            <a:r>
              <a:rPr lang="it-IT" sz="3600" dirty="0"/>
              <a:t> to the </a:t>
            </a:r>
            <a:r>
              <a:rPr lang="it-IT" sz="3600" dirty="0" err="1"/>
              <a:t>health</a:t>
            </a:r>
            <a:r>
              <a:rPr lang="it-IT" sz="3600" dirty="0"/>
              <a:t> and social </a:t>
            </a:r>
            <a:r>
              <a:rPr lang="it-IT" sz="3600" dirty="0" err="1"/>
              <a:t>development</a:t>
            </a:r>
            <a:r>
              <a:rPr lang="it-IT" sz="3600" dirty="0"/>
              <a:t> of families, </a:t>
            </a:r>
            <a:r>
              <a:rPr lang="it-IT" sz="3600" dirty="0" err="1"/>
              <a:t>communities</a:t>
            </a:r>
            <a:r>
              <a:rPr lang="it-IT" sz="3600" dirty="0"/>
              <a:t> and </a:t>
            </a:r>
            <a:r>
              <a:rPr lang="it-IT" sz="3600" dirty="0" err="1"/>
              <a:t>countries</a:t>
            </a:r>
            <a:r>
              <a:rPr lang="it-IT" sz="3600" dirty="0"/>
              <a:t>. </a:t>
            </a:r>
            <a:r>
              <a:rPr lang="it-IT" sz="3600" b="1" dirty="0" err="1"/>
              <a:t>When</a:t>
            </a:r>
            <a:r>
              <a:rPr lang="it-IT" sz="3600" b="1" dirty="0"/>
              <a:t> </a:t>
            </a:r>
            <a:r>
              <a:rPr lang="it-IT" sz="3600" b="1" dirty="0" err="1"/>
              <a:t>women</a:t>
            </a:r>
            <a:r>
              <a:rPr lang="it-IT" sz="3600" b="1" dirty="0"/>
              <a:t> are living </a:t>
            </a:r>
            <a:r>
              <a:rPr lang="it-IT" sz="3600" b="1" dirty="0" err="1"/>
              <a:t>safe</a:t>
            </a:r>
            <a:r>
              <a:rPr lang="it-IT" sz="3600" b="1" dirty="0"/>
              <a:t>, </a:t>
            </a:r>
            <a:r>
              <a:rPr lang="it-IT" sz="3600" b="1" dirty="0" err="1"/>
              <a:t>fulfilled</a:t>
            </a:r>
            <a:r>
              <a:rPr lang="it-IT" sz="3600" b="1" dirty="0"/>
              <a:t> and </a:t>
            </a:r>
            <a:r>
              <a:rPr lang="it-IT" sz="3600" b="1" dirty="0" err="1"/>
              <a:t>productive</a:t>
            </a:r>
            <a:r>
              <a:rPr lang="it-IT" sz="3600" b="1" dirty="0"/>
              <a:t> </a:t>
            </a:r>
            <a:r>
              <a:rPr lang="it-IT" sz="3600" b="1" dirty="0" err="1"/>
              <a:t>lives</a:t>
            </a:r>
            <a:r>
              <a:rPr lang="it-IT" sz="3600" b="1" dirty="0"/>
              <a:t>, </a:t>
            </a:r>
            <a:r>
              <a:rPr lang="it-IT" sz="3600" b="1" dirty="0" err="1"/>
              <a:t>they</a:t>
            </a:r>
            <a:r>
              <a:rPr lang="it-IT" sz="3600" b="1" dirty="0"/>
              <a:t> can </a:t>
            </a:r>
            <a:r>
              <a:rPr lang="it-IT" sz="3600" b="1" dirty="0" err="1"/>
              <a:t>reach</a:t>
            </a:r>
            <a:r>
              <a:rPr lang="it-IT" sz="3600" b="1" dirty="0"/>
              <a:t> </a:t>
            </a:r>
            <a:r>
              <a:rPr lang="it-IT" sz="3600" b="1" dirty="0" err="1"/>
              <a:t>their</a:t>
            </a:r>
            <a:r>
              <a:rPr lang="it-IT" sz="3600" b="1" dirty="0"/>
              <a:t> full </a:t>
            </a:r>
            <a:r>
              <a:rPr lang="it-IT" sz="3600" b="1" dirty="0" err="1"/>
              <a:t>potential</a:t>
            </a:r>
            <a:r>
              <a:rPr lang="it-IT" sz="3600" dirty="0"/>
              <a:t>. </a:t>
            </a:r>
            <a:r>
              <a:rPr lang="it-IT" sz="3600" dirty="0" err="1"/>
              <a:t>contributing</a:t>
            </a:r>
            <a:r>
              <a:rPr lang="it-IT" sz="3600" dirty="0"/>
              <a:t> </a:t>
            </a:r>
            <a:r>
              <a:rPr lang="it-IT" sz="3600" dirty="0" err="1"/>
              <a:t>their</a:t>
            </a:r>
            <a:r>
              <a:rPr lang="it-IT" sz="3600" dirty="0"/>
              <a:t> </a:t>
            </a:r>
            <a:r>
              <a:rPr lang="it-IT" sz="3600" dirty="0" err="1"/>
              <a:t>skills</a:t>
            </a:r>
            <a:r>
              <a:rPr lang="it-IT" sz="3600" dirty="0"/>
              <a:t> to the </a:t>
            </a:r>
            <a:r>
              <a:rPr lang="it-IT" sz="3600" dirty="0" err="1"/>
              <a:t>workforce</a:t>
            </a:r>
            <a:r>
              <a:rPr lang="it-IT" sz="3600" dirty="0"/>
              <a:t> and can </a:t>
            </a:r>
            <a:r>
              <a:rPr lang="it-IT" sz="3600" dirty="0" err="1"/>
              <a:t>raise</a:t>
            </a:r>
            <a:r>
              <a:rPr lang="it-IT" sz="3600" dirty="0"/>
              <a:t> </a:t>
            </a:r>
            <a:r>
              <a:rPr lang="it-IT" sz="3600" dirty="0" err="1"/>
              <a:t>happier</a:t>
            </a:r>
            <a:r>
              <a:rPr lang="it-IT" sz="3600" dirty="0"/>
              <a:t> and </a:t>
            </a:r>
            <a:r>
              <a:rPr lang="it-IT" sz="3600" dirty="0" err="1"/>
              <a:t>healthier</a:t>
            </a:r>
            <a:r>
              <a:rPr lang="it-IT" sz="3600" dirty="0"/>
              <a:t> </a:t>
            </a:r>
            <a:r>
              <a:rPr lang="it-IT" sz="3600" dirty="0" err="1"/>
              <a:t>children</a:t>
            </a:r>
            <a:r>
              <a:rPr lang="it-IT" sz="3600" dirty="0"/>
              <a:t>.»</a:t>
            </a:r>
          </a:p>
          <a:p>
            <a:pPr marL="457200" lvl="1" indent="0">
              <a:buNone/>
            </a:pPr>
            <a:endParaRPr lang="it-IT" dirty="0"/>
          </a:p>
        </p:txBody>
      </p:sp>
      <p:sp>
        <p:nvSpPr>
          <p:cNvPr id="4" name="Segnaposto piè di pagina 3">
            <a:extLst>
              <a:ext uri="{FF2B5EF4-FFF2-40B4-BE49-F238E27FC236}">
                <a16:creationId xmlns:a16="http://schemas.microsoft.com/office/drawing/2014/main" id="{043BA78E-2E33-D143-8721-6C617250AE19}"/>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13379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23528" y="4005064"/>
            <a:ext cx="8062664" cy="1143000"/>
          </a:xfrm>
        </p:spPr>
        <p:txBody>
          <a:bodyPr/>
          <a:lstStyle/>
          <a:p>
            <a:r>
              <a:rPr lang="it-IT" dirty="0"/>
              <a:t>9. Quale forma di democrazia potrà sopravvivere?</a:t>
            </a:r>
            <a:br>
              <a:rPr lang="it-IT" dirty="0"/>
            </a:b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438684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784976" cy="1268760"/>
          </a:xfrm>
        </p:spPr>
        <p:txBody>
          <a:bodyPr/>
          <a:lstStyle/>
          <a:p>
            <a:pPr algn="r"/>
            <a:r>
              <a:rPr lang="it-IT" sz="3600" dirty="0">
                <a:solidFill>
                  <a:srgbClr val="FF0000"/>
                </a:solidFill>
              </a:rPr>
              <a:t>Verso la «deliberative </a:t>
            </a:r>
            <a:r>
              <a:rPr lang="it-IT" sz="3600" dirty="0" err="1">
                <a:solidFill>
                  <a:srgbClr val="FF0000"/>
                </a:solidFill>
              </a:rPr>
              <a:t>democracy</a:t>
            </a:r>
            <a:r>
              <a:rPr lang="it-IT" sz="3600" dirty="0">
                <a:solidFill>
                  <a:srgbClr val="FF0000"/>
                </a:solidFill>
              </a:rPr>
              <a:t>»</a:t>
            </a:r>
          </a:p>
        </p:txBody>
      </p:sp>
      <p:sp>
        <p:nvSpPr>
          <p:cNvPr id="3" name="Segnaposto contenuto 2"/>
          <p:cNvSpPr>
            <a:spLocks noGrp="1"/>
          </p:cNvSpPr>
          <p:nvPr>
            <p:ph idx="1"/>
          </p:nvPr>
        </p:nvSpPr>
        <p:spPr>
          <a:xfrm>
            <a:off x="683568" y="1628800"/>
            <a:ext cx="7772400" cy="4320480"/>
          </a:xfrm>
        </p:spPr>
        <p:txBody>
          <a:bodyPr>
            <a:normAutofit fontScale="70000" lnSpcReduction="20000"/>
          </a:bodyPr>
          <a:lstStyle/>
          <a:p>
            <a:r>
              <a:rPr lang="it-IT" dirty="0"/>
              <a:t> C’è chi sostiene che «Solo le autocrazie possono gestire le sfide delle crisi a ripetizione e di un mondo con nove miliardi di persone».</a:t>
            </a:r>
          </a:p>
          <a:p>
            <a:r>
              <a:rPr lang="it-IT" dirty="0"/>
              <a:t>Ma le autocrazie comprimono i diritti. Possiamo salvare la democrazia?</a:t>
            </a:r>
          </a:p>
          <a:p>
            <a:r>
              <a:rPr lang="it-IT" dirty="0"/>
              <a:t>La tecnologia rende possibile la democrazia diretta in cui «uno vale </a:t>
            </a:r>
            <a:r>
              <a:rPr lang="it-IT" dirty="0" err="1"/>
              <a:t>uno»:in</a:t>
            </a:r>
            <a:r>
              <a:rPr lang="it-IT" dirty="0"/>
              <a:t> teoria  tutti potrebbero decidere con un click del mouse. Ma data la complessità delle scelte, i risultati sarebbero disastrosi. </a:t>
            </a:r>
          </a:p>
          <a:p>
            <a:r>
              <a:rPr lang="it-IT" dirty="0"/>
              <a:t>Tuttavia anche i meccanismi democratici devono evolversi: potrebbe contribuire la «deliberative </a:t>
            </a:r>
            <a:r>
              <a:rPr lang="it-IT" dirty="0" err="1"/>
              <a:t>democracy</a:t>
            </a:r>
            <a:r>
              <a:rPr lang="it-IT" dirty="0"/>
              <a:t>». Per esempio le </a:t>
            </a:r>
            <a:r>
              <a:rPr lang="it-IT" dirty="0" err="1"/>
              <a:t>Assemblée</a:t>
            </a:r>
            <a:r>
              <a:rPr lang="it-IT" dirty="0"/>
              <a:t> </a:t>
            </a:r>
            <a:r>
              <a:rPr lang="it-IT" dirty="0" err="1"/>
              <a:t>citoyenne</a:t>
            </a:r>
            <a:r>
              <a:rPr lang="it-IT" dirty="0"/>
              <a:t> in Francia su clima e fine vita.  </a:t>
            </a:r>
          </a:p>
        </p:txBody>
      </p:sp>
      <p:sp>
        <p:nvSpPr>
          <p:cNvPr id="4" name="Segnaposto piè di pagina 3">
            <a:extLst>
              <a:ext uri="{FF2B5EF4-FFF2-40B4-BE49-F238E27FC236}">
                <a16:creationId xmlns:a16="http://schemas.microsoft.com/office/drawing/2014/main" id="{D9DAFB8A-83BA-3948-8BE8-5C2425CA22A9}"/>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80332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536" y="4221088"/>
            <a:ext cx="8062664" cy="1143000"/>
          </a:xfrm>
        </p:spPr>
        <p:txBody>
          <a:bodyPr/>
          <a:lstStyle/>
          <a:p>
            <a:r>
              <a:rPr lang="it-IT" dirty="0"/>
              <a:t>10. La collaborazione multilaterale riuscirà a costruire una nuova Agenda per  il 2050? </a:t>
            </a:r>
            <a:br>
              <a:rPr lang="it-IT" dirty="0"/>
            </a:br>
            <a:r>
              <a:rPr lang="it-IT" dirty="0"/>
              <a:t> </a:t>
            </a:r>
            <a:br>
              <a:rPr lang="it-IT" dirty="0"/>
            </a:b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7658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683568" y="3861048"/>
            <a:ext cx="8062664" cy="1143000"/>
          </a:xfrm>
        </p:spPr>
        <p:txBody>
          <a:bodyPr/>
          <a:lstStyle/>
          <a:p>
            <a:r>
              <a:rPr lang="it-IT" dirty="0"/>
              <a:t>1. Andiamo verso un mondo sempre più squallido?</a:t>
            </a:r>
            <a:br>
              <a:rPr lang="it-IT" dirty="0"/>
            </a:b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580883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036496" cy="4437112"/>
          </a:xfrm>
          <a:prstGeom prst="rect">
            <a:avLst/>
          </a:prstGeom>
          <a:noFill/>
          <a:ln>
            <a:noFill/>
          </a:ln>
        </p:spPr>
      </p:pic>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820922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0"/>
            <a:ext cx="8784976" cy="1268760"/>
          </a:xfrm>
        </p:spPr>
        <p:txBody>
          <a:bodyPr/>
          <a:lstStyle/>
          <a:p>
            <a:pPr algn="r"/>
            <a:r>
              <a:rPr lang="it-IT" sz="3200" dirty="0">
                <a:solidFill>
                  <a:srgbClr val="FF0000"/>
                </a:solidFill>
              </a:rPr>
              <a:t>Nuovi obiettivi di sviluppo sostenibile?</a:t>
            </a:r>
          </a:p>
        </p:txBody>
      </p:sp>
      <p:sp>
        <p:nvSpPr>
          <p:cNvPr id="3" name="Segnaposto contenuto 2"/>
          <p:cNvSpPr>
            <a:spLocks noGrp="1"/>
          </p:cNvSpPr>
          <p:nvPr>
            <p:ph idx="1"/>
          </p:nvPr>
        </p:nvSpPr>
        <p:spPr>
          <a:xfrm>
            <a:off x="323528" y="1628800"/>
            <a:ext cx="8568952" cy="4536504"/>
          </a:xfrm>
        </p:spPr>
        <p:txBody>
          <a:bodyPr>
            <a:normAutofit fontScale="92500" lnSpcReduction="10000"/>
          </a:bodyPr>
          <a:lstStyle/>
          <a:p>
            <a:r>
              <a:rPr lang="it-IT" sz="2000" dirty="0"/>
              <a:t> L’Agenda 2030, sottoscritta nel 2015 da 193 Paesi, è stata un grande successo politico, con i suoi 17 Obiettivi, 169 target in molti casi quantificati, centinaia di indicatori in tutto il mondo per misurarne gli effetti. </a:t>
            </a:r>
          </a:p>
          <a:p>
            <a:r>
              <a:rPr lang="it-IT" sz="2000" dirty="0"/>
              <a:t>L’Agenda è stata un grande risultato della collaborazione politica multilaterale, ma la sua elaborazione ha coinvolto anche il mondo produttivo e la società civile a livello globale.. </a:t>
            </a:r>
          </a:p>
          <a:p>
            <a:r>
              <a:rPr lang="it-IT" sz="2000" dirty="0"/>
              <a:t>Già sappiamo che gli Obiettivi saranno raggiunti solo in parte, nonostante gli sforzi di Guterres, la «Decade of </a:t>
            </a:r>
            <a:r>
              <a:rPr lang="it-IT" sz="2000" dirty="0" err="1"/>
              <a:t>action</a:t>
            </a:r>
            <a:r>
              <a:rPr lang="it-IT" sz="2000" dirty="0"/>
              <a:t>» e il «Summit of the future». Dal più recente rapporto del segretario </a:t>
            </a:r>
            <a:r>
              <a:rPr lang="it-IT" sz="2000" dirty="0" err="1"/>
              <a:t>generale:»Se</a:t>
            </a:r>
            <a:r>
              <a:rPr lang="it-IT" sz="2000" dirty="0"/>
              <a:t> non agiamo ora, l'Agenda 2030 diventerà un epitaffio per un mondo che avrebbe potuto essere».</a:t>
            </a:r>
          </a:p>
          <a:p>
            <a:r>
              <a:rPr lang="it-IT" sz="2000" dirty="0"/>
              <a:t>Tra poco si apriranno le discussioni per la definizione di nuovi Obiettivi al 2045 o al 2050. Ma è possibile raggiungere un risultato adeguato nell’attuale clima geopolitico? </a:t>
            </a:r>
          </a:p>
          <a:p>
            <a:r>
              <a:rPr lang="it-IT" sz="2000" dirty="0"/>
              <a:t>Per ottenere progressi significativi ci sarà bisogno di una grande mobilitazione, che deve esprimere la preoccupazione crescente per l’ambiente, le </a:t>
            </a:r>
            <a:r>
              <a:rPr lang="it-IT" sz="2000" dirty="0" err="1"/>
              <a:t>disuguaglianze,il</a:t>
            </a:r>
            <a:r>
              <a:rPr lang="it-IT" sz="2000" dirty="0"/>
              <a:t> futuro delle nuove generazioni. </a:t>
            </a:r>
          </a:p>
        </p:txBody>
      </p:sp>
      <p:sp>
        <p:nvSpPr>
          <p:cNvPr id="4" name="Segnaposto piè di pagina 3">
            <a:extLst>
              <a:ext uri="{FF2B5EF4-FFF2-40B4-BE49-F238E27FC236}">
                <a16:creationId xmlns:a16="http://schemas.microsoft.com/office/drawing/2014/main" id="{D9DAFB8A-83BA-3948-8BE8-5C2425CA22A9}"/>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927685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066E22-7AF4-EB48-B819-8C7F827E39D2}"/>
              </a:ext>
            </a:extLst>
          </p:cNvPr>
          <p:cNvSpPr>
            <a:spLocks noGrp="1"/>
          </p:cNvSpPr>
          <p:nvPr>
            <p:ph type="title"/>
          </p:nvPr>
        </p:nvSpPr>
        <p:spPr>
          <a:xfrm>
            <a:off x="1259632" y="0"/>
            <a:ext cx="7772400" cy="1143000"/>
          </a:xfrm>
        </p:spPr>
        <p:txBody>
          <a:bodyPr/>
          <a:lstStyle/>
          <a:p>
            <a:r>
              <a:rPr lang="it-IT" dirty="0">
                <a:solidFill>
                  <a:srgbClr val="FF0000"/>
                </a:solidFill>
              </a:rPr>
              <a:t>Dal </a:t>
            </a:r>
            <a:r>
              <a:rPr lang="it-IT" dirty="0" err="1">
                <a:solidFill>
                  <a:srgbClr val="FF0000"/>
                </a:solidFill>
              </a:rPr>
              <a:t>Risk</a:t>
            </a:r>
            <a:r>
              <a:rPr lang="it-IT" dirty="0">
                <a:solidFill>
                  <a:srgbClr val="FF0000"/>
                </a:solidFill>
              </a:rPr>
              <a:t> report 2023</a:t>
            </a:r>
            <a:r>
              <a:rPr lang="it-IT" dirty="0"/>
              <a:t>:</a:t>
            </a:r>
          </a:p>
        </p:txBody>
      </p:sp>
      <p:pic>
        <p:nvPicPr>
          <p:cNvPr id="6" name="Segnaposto contenuto 5">
            <a:extLst>
              <a:ext uri="{FF2B5EF4-FFF2-40B4-BE49-F238E27FC236}">
                <a16:creationId xmlns:a16="http://schemas.microsoft.com/office/drawing/2014/main" id="{268EBBD7-B2A3-254B-AF54-055DB9386E3A}"/>
              </a:ext>
            </a:extLst>
          </p:cNvPr>
          <p:cNvPicPr>
            <a:picLocks noGrp="1" noChangeAspect="1"/>
          </p:cNvPicPr>
          <p:nvPr>
            <p:ph sz="half" idx="1"/>
          </p:nvPr>
        </p:nvPicPr>
        <p:blipFill>
          <a:blip r:embed="rId2"/>
          <a:stretch>
            <a:fillRect/>
          </a:stretch>
        </p:blipFill>
        <p:spPr>
          <a:xfrm>
            <a:off x="1153495" y="1719331"/>
            <a:ext cx="3202481" cy="4487092"/>
          </a:xfrm>
          <a:prstGeom prst="rect">
            <a:avLst/>
          </a:prstGeom>
        </p:spPr>
      </p:pic>
      <p:sp>
        <p:nvSpPr>
          <p:cNvPr id="4" name="Segnaposto contenuto 3">
            <a:extLst>
              <a:ext uri="{FF2B5EF4-FFF2-40B4-BE49-F238E27FC236}">
                <a16:creationId xmlns:a16="http://schemas.microsoft.com/office/drawing/2014/main" id="{BB398C0C-4A2C-B346-B34D-4C9D9F33410D}"/>
              </a:ext>
            </a:extLst>
          </p:cNvPr>
          <p:cNvSpPr>
            <a:spLocks noGrp="1"/>
          </p:cNvSpPr>
          <p:nvPr>
            <p:ph sz="half" idx="2"/>
          </p:nvPr>
        </p:nvSpPr>
        <p:spPr>
          <a:xfrm>
            <a:off x="4355976" y="1981200"/>
            <a:ext cx="4464496" cy="4114800"/>
          </a:xfrm>
        </p:spPr>
        <p:txBody>
          <a:bodyPr/>
          <a:lstStyle/>
          <a:p>
            <a:pPr marL="0" indent="0">
              <a:buNone/>
            </a:pPr>
            <a:r>
              <a:rPr lang="it-IT" dirty="0"/>
              <a:t>I 10 </a:t>
            </a:r>
            <a:r>
              <a:rPr lang="it-IT" dirty="0" err="1"/>
              <a:t>maggori</a:t>
            </a:r>
            <a:r>
              <a:rPr lang="it-IT" dirty="0"/>
              <a:t> rischi dei prossimi 10 anni: sei legati alla crisi climatica (fallimento mitigazione e adattamento, meteo estremi, biodiversità e risorse naturali), tre a migrazioni e conflitto sociale, uno al </a:t>
            </a:r>
            <a:r>
              <a:rPr lang="it-IT" dirty="0" err="1"/>
              <a:t>cybercrime</a:t>
            </a:r>
            <a:r>
              <a:rPr lang="it-IT" sz="2600" dirty="0"/>
              <a:t>.</a:t>
            </a:r>
          </a:p>
        </p:txBody>
      </p:sp>
      <p:sp>
        <p:nvSpPr>
          <p:cNvPr id="5" name="Segnaposto piè di pagina 4">
            <a:extLst>
              <a:ext uri="{FF2B5EF4-FFF2-40B4-BE49-F238E27FC236}">
                <a16:creationId xmlns:a16="http://schemas.microsoft.com/office/drawing/2014/main" id="{BE2F703F-87D2-3E45-A5FB-EC185B66E950}"/>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731088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0"/>
            <a:ext cx="5902424" cy="1124744"/>
          </a:xfrm>
        </p:spPr>
        <p:txBody>
          <a:bodyPr/>
          <a:lstStyle/>
          <a:p>
            <a:pPr algn="r"/>
            <a:r>
              <a:rPr lang="it-IT" sz="3200" dirty="0">
                <a:solidFill>
                  <a:srgbClr val="FF0000"/>
                </a:solidFill>
              </a:rPr>
              <a:t>In conclusione…</a:t>
            </a:r>
          </a:p>
        </p:txBody>
      </p:sp>
      <p:sp>
        <p:nvSpPr>
          <p:cNvPr id="3" name="Segnaposto contenuto 2"/>
          <p:cNvSpPr>
            <a:spLocks noGrp="1"/>
          </p:cNvSpPr>
          <p:nvPr>
            <p:ph idx="1"/>
          </p:nvPr>
        </p:nvSpPr>
        <p:spPr>
          <a:xfrm>
            <a:off x="0" y="1700808"/>
            <a:ext cx="9144000" cy="5004792"/>
          </a:xfrm>
        </p:spPr>
        <p:txBody>
          <a:bodyPr>
            <a:normAutofit fontScale="77500" lnSpcReduction="20000"/>
          </a:bodyPr>
          <a:lstStyle/>
          <a:p>
            <a:r>
              <a:rPr lang="it-IT" dirty="0"/>
              <a:t>Gli scenari per la prima metà del secolo indicano che l’umanità dovrà affrontare gravi problemi, in parte attualmente senza soluzione. Ma la politica deve acquisire la capacità di guardare al lungo termine. </a:t>
            </a:r>
          </a:p>
          <a:p>
            <a:r>
              <a:rPr lang="it-IT" dirty="0"/>
              <a:t>La tecnologia darà un grosso aiuto, se sapremo controllarla, ma la sfida si gioca su scelte politiche capaci di visione di medio e lungo termine.</a:t>
            </a:r>
          </a:p>
          <a:p>
            <a:r>
              <a:rPr lang="it-IT" dirty="0"/>
              <a:t>Come dice Papa Francesco, senza un nuovo spirito di solidarietà internazionale le disuguaglianze saranno fonte di conflitti gravissimi.  </a:t>
            </a:r>
          </a:p>
          <a:p>
            <a:r>
              <a:rPr lang="it-IT" dirty="0"/>
              <a:t>I paesi più sviluppati hanno grandissime responsabilità nell’individuare le soluzioni. Governi, società civile, imprese, finanza, ma anche singoli consumatori,  devono porre lo sviluppo sostenibile al centro della loro azione. </a:t>
            </a:r>
          </a:p>
        </p:txBody>
      </p:sp>
      <p:sp>
        <p:nvSpPr>
          <p:cNvPr id="4" name="Segnaposto piè di pagina 3"/>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09880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060848"/>
            <a:ext cx="8568952" cy="3416320"/>
          </a:xfrm>
          <a:prstGeom prst="rect">
            <a:avLst/>
          </a:prstGeom>
          <a:noFill/>
        </p:spPr>
        <p:txBody>
          <a:bodyPr wrap="square" rtlCol="0">
            <a:spAutoFit/>
          </a:bodyPr>
          <a:lstStyle/>
          <a:p>
            <a:r>
              <a:rPr lang="it-IT" dirty="0"/>
              <a:t>Potete seguire il lavoro dell’ASviS e di Futura sui siti</a:t>
            </a:r>
          </a:p>
          <a:p>
            <a:pPr lvl="1"/>
            <a:r>
              <a:rPr lang="it-IT" dirty="0"/>
              <a:t> </a:t>
            </a:r>
            <a:r>
              <a:rPr lang="it-IT" dirty="0">
                <a:hlinkClick r:id="rId3"/>
              </a:rPr>
              <a:t>www.asvis.it</a:t>
            </a:r>
            <a:r>
              <a:rPr lang="it-IT" dirty="0"/>
              <a:t> </a:t>
            </a:r>
          </a:p>
          <a:p>
            <a:pPr lvl="1"/>
            <a:r>
              <a:rPr lang="it-IT" dirty="0">
                <a:hlinkClick r:id="rId4"/>
              </a:rPr>
              <a:t>www.futuranetwork.eu</a:t>
            </a:r>
            <a:endParaRPr lang="it-IT" dirty="0"/>
          </a:p>
          <a:p>
            <a:pPr lvl="1"/>
            <a:r>
              <a:rPr lang="it-IT" dirty="0">
                <a:hlinkClick r:id="rId5"/>
              </a:rPr>
              <a:t>http://festivalsvilupposostenibile.it</a:t>
            </a:r>
            <a:r>
              <a:rPr lang="it-IT">
                <a:hlinkClick r:id="rId5"/>
              </a:rPr>
              <a:t>/2023</a:t>
            </a:r>
            <a:endParaRPr lang="it-IT" dirty="0"/>
          </a:p>
          <a:p>
            <a:pPr lvl="1"/>
            <a:r>
              <a:rPr lang="it-IT" dirty="0">
                <a:hlinkClick r:id="rId6"/>
              </a:rPr>
              <a:t>http://www.ansa.it/ansa2030/</a:t>
            </a:r>
            <a:r>
              <a:rPr lang="it-IT" dirty="0"/>
              <a:t> realizzato con ASviS</a:t>
            </a:r>
          </a:p>
          <a:p>
            <a:pPr lvl="1"/>
            <a:r>
              <a:rPr lang="it-IT" dirty="0"/>
              <a:t>E anche iscrivendovi alla nostra newsletter settimanale</a:t>
            </a:r>
          </a:p>
          <a:p>
            <a:pPr lvl="1"/>
            <a:r>
              <a:rPr lang="it-IT" dirty="0">
                <a:hlinkClick r:id="rId7"/>
              </a:rPr>
              <a:t>http://asvis.it/newsletter/</a:t>
            </a:r>
            <a:r>
              <a:rPr lang="it-IT" dirty="0"/>
              <a:t> E sui social:</a:t>
            </a:r>
          </a:p>
          <a:p>
            <a:pPr lvl="1"/>
            <a:r>
              <a:rPr lang="it-IT" dirty="0" err="1"/>
              <a:t>Facebook</a:t>
            </a:r>
            <a:r>
              <a:rPr lang="it-IT" dirty="0"/>
              <a:t>: </a:t>
            </a:r>
            <a:r>
              <a:rPr lang="it-IT" dirty="0" err="1"/>
              <a:t>asvisitalia</a:t>
            </a:r>
            <a:r>
              <a:rPr lang="it-IT" dirty="0"/>
              <a:t> - </a:t>
            </a:r>
            <a:r>
              <a:rPr lang="it-IT" dirty="0" err="1"/>
              <a:t>Twitter</a:t>
            </a:r>
            <a:r>
              <a:rPr lang="it-IT" dirty="0"/>
              <a:t>: @</a:t>
            </a:r>
            <a:r>
              <a:rPr lang="it-IT" dirty="0" err="1"/>
              <a:t>ASviSItalia</a:t>
            </a:r>
            <a:endParaRPr lang="it-IT" dirty="0"/>
          </a:p>
          <a:p>
            <a:pPr lvl="1"/>
            <a:endParaRPr lang="it-IT" dirty="0"/>
          </a:p>
        </p:txBody>
      </p:sp>
      <p:sp>
        <p:nvSpPr>
          <p:cNvPr id="3" name="CasellaDiTesto 2"/>
          <p:cNvSpPr txBox="1"/>
          <p:nvPr/>
        </p:nvSpPr>
        <p:spPr>
          <a:xfrm>
            <a:off x="3995936" y="836712"/>
            <a:ext cx="4810841" cy="646331"/>
          </a:xfrm>
          <a:prstGeom prst="rect">
            <a:avLst/>
          </a:prstGeom>
          <a:noFill/>
        </p:spPr>
        <p:txBody>
          <a:bodyPr wrap="square" rtlCol="0">
            <a:spAutoFit/>
          </a:bodyPr>
          <a:lstStyle/>
          <a:p>
            <a:pPr>
              <a:spcBef>
                <a:spcPct val="20000"/>
              </a:spcBef>
            </a:pPr>
            <a:r>
              <a:rPr lang="it-IT" sz="3600" i="1" dirty="0">
                <a:solidFill>
                  <a:schemeClr val="bg1"/>
                </a:solidFill>
                <a:latin typeface="Calibri" charset="0"/>
              </a:rPr>
              <a:t>Grazie per l’attenzione</a:t>
            </a:r>
          </a:p>
        </p:txBody>
      </p:sp>
      <p:sp>
        <p:nvSpPr>
          <p:cNvPr id="4" name="Segnaposto piè di pagina 3">
            <a:extLst>
              <a:ext uri="{FF2B5EF4-FFF2-40B4-BE49-F238E27FC236}">
                <a16:creationId xmlns:a16="http://schemas.microsoft.com/office/drawing/2014/main" id="{C06D14D7-3DF3-D74F-ACCE-7A8E9B0A2D2C}"/>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00482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3108332-026C-3D4E-AAE0-377B66BF3444}"/>
              </a:ext>
            </a:extLst>
          </p:cNvPr>
          <p:cNvSpPr>
            <a:spLocks noGrp="1"/>
          </p:cNvSpPr>
          <p:nvPr>
            <p:ph type="title"/>
          </p:nvPr>
        </p:nvSpPr>
        <p:spPr/>
        <p:txBody>
          <a:bodyPr/>
          <a:lstStyle/>
          <a:p>
            <a:endParaRPr lang="it-IT"/>
          </a:p>
        </p:txBody>
      </p:sp>
      <p:sp>
        <p:nvSpPr>
          <p:cNvPr id="4" name="Segnaposto piè di pagina 3">
            <a:extLst>
              <a:ext uri="{FF2B5EF4-FFF2-40B4-BE49-F238E27FC236}">
                <a16:creationId xmlns:a16="http://schemas.microsoft.com/office/drawing/2014/main" id="{9B808D3A-47DA-EC4A-95CD-703D37EA1395}"/>
              </a:ext>
            </a:extLst>
          </p:cNvPr>
          <p:cNvSpPr>
            <a:spLocks noGrp="1"/>
          </p:cNvSpPr>
          <p:nvPr>
            <p:ph type="ftr" sz="quarter" idx="10"/>
          </p:nvPr>
        </p:nvSpPr>
        <p:spPr/>
        <p:txBody>
          <a:bodyPr/>
          <a:lstStyle/>
          <a:p>
            <a:pPr>
              <a:defRPr/>
            </a:pPr>
            <a:endParaRPr lang="it-IT"/>
          </a:p>
        </p:txBody>
      </p:sp>
      <p:pic>
        <p:nvPicPr>
          <p:cNvPr id="6" name="Immagine 5">
            <a:extLst>
              <a:ext uri="{FF2B5EF4-FFF2-40B4-BE49-F238E27FC236}">
                <a16:creationId xmlns:a16="http://schemas.microsoft.com/office/drawing/2014/main" id="{FFAEB816-C9B7-D04A-BE3F-ED695E58AF11}"/>
              </a:ext>
            </a:extLst>
          </p:cNvPr>
          <p:cNvPicPr>
            <a:picLocks noChangeAspect="1"/>
          </p:cNvPicPr>
          <p:nvPr/>
        </p:nvPicPr>
        <p:blipFill>
          <a:blip r:embed="rId3"/>
          <a:stretch>
            <a:fillRect/>
          </a:stretch>
        </p:blipFill>
        <p:spPr>
          <a:xfrm>
            <a:off x="539552" y="1484784"/>
            <a:ext cx="8370676" cy="4715607"/>
          </a:xfrm>
          <a:prstGeom prst="rect">
            <a:avLst/>
          </a:prstGeom>
        </p:spPr>
      </p:pic>
    </p:spTree>
    <p:extLst>
      <p:ext uri="{BB962C8B-B14F-4D97-AF65-F5344CB8AC3E}">
        <p14:creationId xmlns:p14="http://schemas.microsoft.com/office/powerpoint/2010/main" val="421842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5739"/>
            <a:ext cx="7772400" cy="1143000"/>
          </a:xfrm>
        </p:spPr>
        <p:txBody>
          <a:bodyPr/>
          <a:lstStyle/>
          <a:p>
            <a:r>
              <a:rPr lang="it-IT" dirty="0">
                <a:solidFill>
                  <a:srgbClr val="FF0000"/>
                </a:solidFill>
              </a:rPr>
              <a:t>Un futuro di degrado?</a:t>
            </a:r>
          </a:p>
        </p:txBody>
      </p:sp>
      <p:sp>
        <p:nvSpPr>
          <p:cNvPr id="3" name="Segnaposto contenuto 2"/>
          <p:cNvSpPr>
            <a:spLocks noGrp="1"/>
          </p:cNvSpPr>
          <p:nvPr>
            <p:ph idx="1"/>
          </p:nvPr>
        </p:nvSpPr>
        <p:spPr/>
        <p:txBody>
          <a:bodyPr>
            <a:normAutofit/>
          </a:bodyPr>
          <a:lstStyle/>
          <a:p>
            <a:r>
              <a:rPr lang="it-IT" dirty="0" err="1"/>
              <a:t>Jørgen</a:t>
            </a:r>
            <a:r>
              <a:rPr lang="it-IT" dirty="0"/>
              <a:t> </a:t>
            </a:r>
            <a:r>
              <a:rPr lang="it-IT" dirty="0" err="1"/>
              <a:t>Randers</a:t>
            </a:r>
            <a:r>
              <a:rPr lang="it-IT" dirty="0"/>
              <a:t> in «2052»:</a:t>
            </a:r>
          </a:p>
          <a:p>
            <a:pPr lvl="1"/>
            <a:r>
              <a:rPr lang="it-IT" dirty="0"/>
              <a:t>Andate a vivere lontano dal mare</a:t>
            </a:r>
          </a:p>
          <a:p>
            <a:pPr lvl="1"/>
            <a:r>
              <a:rPr lang="it-IT" dirty="0"/>
              <a:t>Scegliete un Paese capace di affrontare i cambiamenti</a:t>
            </a:r>
          </a:p>
          <a:p>
            <a:pPr lvl="1"/>
            <a:r>
              <a:rPr lang="it-IT" dirty="0"/>
              <a:t>Allenate i vostri figli ai videogiochi, piuttosto che ad amare la natura</a:t>
            </a:r>
          </a:p>
          <a:p>
            <a:r>
              <a:rPr lang="it-IT" dirty="0"/>
              <a:t>Chat </a:t>
            </a:r>
            <a:r>
              <a:rPr lang="it-IT" dirty="0" err="1"/>
              <a:t>Gpt</a:t>
            </a:r>
            <a:r>
              <a:rPr lang="it-IT" dirty="0"/>
              <a:t> interrogato da </a:t>
            </a:r>
            <a:r>
              <a:rPr lang="it-IT" dirty="0" err="1"/>
              <a:t>Futuranetwork</a:t>
            </a:r>
            <a:r>
              <a:rPr lang="it-IT" dirty="0"/>
              <a:t>: «Il futuro di degrado è il più </a:t>
            </a:r>
            <a:r>
              <a:rPr lang="it-IT" dirty="0" err="1"/>
              <a:t>proabile</a:t>
            </a:r>
            <a:r>
              <a:rPr lang="it-IT" dirty="0"/>
              <a:t>». </a:t>
            </a:r>
          </a:p>
          <a:p>
            <a:endParaRPr lang="it-IT" dirty="0"/>
          </a:p>
        </p:txBody>
      </p:sp>
      <p:sp>
        <p:nvSpPr>
          <p:cNvPr id="4" name="Segnaposto piè di pagina 3">
            <a:extLst>
              <a:ext uri="{FF2B5EF4-FFF2-40B4-BE49-F238E27FC236}">
                <a16:creationId xmlns:a16="http://schemas.microsoft.com/office/drawing/2014/main" id="{9314C754-8723-C44A-8C5D-7DC4974F32A8}"/>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199044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536" y="4293095"/>
            <a:ext cx="8062664" cy="273833"/>
          </a:xfrm>
        </p:spPr>
        <p:txBody>
          <a:bodyPr/>
          <a:lstStyle/>
          <a:p>
            <a:r>
              <a:rPr lang="it-IT" dirty="0"/>
              <a:t>2. Come si assesterà l’equilibrio demografico?	</a:t>
            </a:r>
            <a:br>
              <a:rPr lang="it-IT" dirty="0"/>
            </a:br>
            <a:r>
              <a:rPr lang="it-IT" dirty="0"/>
              <a:t> </a:t>
            </a:r>
            <a:br>
              <a:rPr lang="it-IT" dirty="0"/>
            </a:br>
            <a:endParaRPr lang="it-IT" i="1" dirty="0">
              <a:latin typeface="Arial" charset="0"/>
              <a:ea typeface="MS PGothic" charset="0"/>
            </a:endParaRPr>
          </a:p>
        </p:txBody>
      </p:sp>
      <p:sp>
        <p:nvSpPr>
          <p:cNvPr id="2" name="Segnaposto piè di pagina 1"/>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74577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116632"/>
            <a:ext cx="7772400" cy="1143000"/>
          </a:xfrm>
        </p:spPr>
        <p:txBody>
          <a:bodyPr/>
          <a:lstStyle/>
          <a:p>
            <a:r>
              <a:rPr lang="it-IT" dirty="0">
                <a:solidFill>
                  <a:srgbClr val="FF0000"/>
                </a:solidFill>
              </a:rPr>
              <a:t>La dinamica demografica</a:t>
            </a:r>
          </a:p>
        </p:txBody>
      </p:sp>
      <p:sp>
        <p:nvSpPr>
          <p:cNvPr id="3" name="Segnaposto contenuto 2"/>
          <p:cNvSpPr>
            <a:spLocks noGrp="1"/>
          </p:cNvSpPr>
          <p:nvPr>
            <p:ph idx="1"/>
          </p:nvPr>
        </p:nvSpPr>
        <p:spPr>
          <a:xfrm>
            <a:off x="685800" y="1916832"/>
            <a:ext cx="7772400" cy="4114800"/>
          </a:xfrm>
        </p:spPr>
        <p:txBody>
          <a:bodyPr>
            <a:normAutofit fontScale="77500" lnSpcReduction="20000"/>
          </a:bodyPr>
          <a:lstStyle/>
          <a:p>
            <a:r>
              <a:rPr lang="it-IT" dirty="0"/>
              <a:t>Quarant’anni fa il mondo contava 3,5 miliardi di individui. Oggi abbiamo superato gli 8 miliardi. Le previsioni dell’Onu dicono che la popolazione sarà di oltre 9 miliardi nel 2050. Nella seconda metà del secolo la crescita demografica potrebbe arrestarsi sotto i dieci miliardi.</a:t>
            </a:r>
          </a:p>
          <a:p>
            <a:r>
              <a:rPr lang="it-IT" dirty="0"/>
              <a:t>La crescita è innanzitutto dovuta a fattori positivi: l’abbattimento della mortalità infantile e l’allungamento della vita. </a:t>
            </a:r>
          </a:p>
          <a:p>
            <a:r>
              <a:rPr lang="it-IT" dirty="0"/>
              <a:t>In tutto il mondo le famiglie tendono a ridurre il numero di figli ma c’è un’incognita: l’Africa. </a:t>
            </a:r>
          </a:p>
        </p:txBody>
      </p:sp>
      <p:sp>
        <p:nvSpPr>
          <p:cNvPr id="4" name="Segnaposto piè di pagina 3">
            <a:extLst>
              <a:ext uri="{FF2B5EF4-FFF2-40B4-BE49-F238E27FC236}">
                <a16:creationId xmlns:a16="http://schemas.microsoft.com/office/drawing/2014/main" id="{D58DEEF8-5C86-D549-88FC-979AE16199E3}"/>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365014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5739"/>
            <a:ext cx="7772400" cy="1143000"/>
          </a:xfrm>
        </p:spPr>
        <p:txBody>
          <a:bodyPr/>
          <a:lstStyle/>
          <a:p>
            <a:r>
              <a:rPr lang="it-IT" dirty="0">
                <a:solidFill>
                  <a:srgbClr val="FF0000"/>
                </a:solidFill>
              </a:rPr>
              <a:t>L’incognita africana</a:t>
            </a:r>
          </a:p>
        </p:txBody>
      </p:sp>
      <p:sp>
        <p:nvSpPr>
          <p:cNvPr id="3" name="Segnaposto contenuto 2"/>
          <p:cNvSpPr>
            <a:spLocks noGrp="1"/>
          </p:cNvSpPr>
          <p:nvPr>
            <p:ph idx="1"/>
          </p:nvPr>
        </p:nvSpPr>
        <p:spPr/>
        <p:txBody>
          <a:bodyPr>
            <a:normAutofit fontScale="92500"/>
          </a:bodyPr>
          <a:lstStyle/>
          <a:p>
            <a:r>
              <a:rPr lang="it-IT" dirty="0"/>
              <a:t>La popolazione africana era di 250 milioni nel 1950 e sarà di 2,5 miliardi nel 2050. </a:t>
            </a:r>
          </a:p>
          <a:p>
            <a:r>
              <a:rPr lang="it-IT" dirty="0"/>
              <a:t>Nei paesi più poveri, fare tanti figli è considerata un’assicurazione sul futuro. </a:t>
            </a:r>
          </a:p>
          <a:p>
            <a:r>
              <a:rPr lang="it-IT" dirty="0"/>
              <a:t>Uno degli strumenti più importanti per modificare la curva demografica è la lotta ai matrimoni infantili e la scolarizzazione delle ragazze. </a:t>
            </a:r>
          </a:p>
          <a:p>
            <a:endParaRPr lang="it-IT" dirty="0"/>
          </a:p>
        </p:txBody>
      </p:sp>
      <p:sp>
        <p:nvSpPr>
          <p:cNvPr id="4" name="Segnaposto piè di pagina 3">
            <a:extLst>
              <a:ext uri="{FF2B5EF4-FFF2-40B4-BE49-F238E27FC236}">
                <a16:creationId xmlns:a16="http://schemas.microsoft.com/office/drawing/2014/main" id="{9314C754-8723-C44A-8C5D-7DC4974F32A8}"/>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35953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252520" cy="1143000"/>
          </a:xfrm>
        </p:spPr>
        <p:txBody>
          <a:bodyPr/>
          <a:lstStyle/>
          <a:p>
            <a:r>
              <a:rPr lang="it-IT" sz="3200" dirty="0">
                <a:solidFill>
                  <a:srgbClr val="FF0000"/>
                </a:solidFill>
              </a:rPr>
              <a:t>Povertà e violenza mettono in moto le migrazioni</a:t>
            </a:r>
          </a:p>
        </p:txBody>
      </p:sp>
      <p:sp>
        <p:nvSpPr>
          <p:cNvPr id="3" name="Segnaposto contenuto 2"/>
          <p:cNvSpPr>
            <a:spLocks noGrp="1"/>
          </p:cNvSpPr>
          <p:nvPr>
            <p:ph idx="1"/>
          </p:nvPr>
        </p:nvSpPr>
        <p:spPr>
          <a:xfrm>
            <a:off x="35496" y="1981200"/>
            <a:ext cx="8928992" cy="4114800"/>
          </a:xfrm>
        </p:spPr>
        <p:txBody>
          <a:bodyPr>
            <a:normAutofit fontScale="70000" lnSpcReduction="20000"/>
          </a:bodyPr>
          <a:lstStyle/>
          <a:p>
            <a:r>
              <a:rPr lang="it-IT" dirty="0"/>
              <a:t>A fine 2022, i profughi, che sfuggivano a situazioni di persecuzioni e violenze, erano 89,3 milioni. </a:t>
            </a:r>
          </a:p>
          <a:p>
            <a:r>
              <a:rPr lang="it-IT" dirty="0"/>
              <a:t>Nel complesso i migranti, cioè quelli che hanno abbandonato il proprio paese alla ricerca di un futuro migliore, sono molti di più: si avvicinano a 200 milioni.</a:t>
            </a:r>
          </a:p>
          <a:p>
            <a:r>
              <a:rPr lang="it-IT" dirty="0"/>
              <a:t>Una recente ricerca della Banca Mondiale ci dice che oltre 200 milioni di persone dovranno abbandonare la propria terra per cause climatiche.</a:t>
            </a:r>
          </a:p>
          <a:p>
            <a:r>
              <a:rPr lang="it-IT" dirty="0"/>
              <a:t>Il 15% della popolazione mondiale vuole cambiare Paese. </a:t>
            </a:r>
          </a:p>
          <a:p>
            <a:r>
              <a:rPr lang="it-IT" dirty="0"/>
              <a:t>Eventi improvvisi possono aggravare queste previsioni: dieci milioni di ucraini hanno lasciato le loro case, più di cinque sono all’estero. Oltre 3,5 milioni di siriani vivono in Turchia, oltre sette milioni di persone hanno lasciato il Venezuela dal 2015.</a:t>
            </a:r>
          </a:p>
        </p:txBody>
      </p:sp>
      <p:sp>
        <p:nvSpPr>
          <p:cNvPr id="4" name="Segnaposto piè di pagina 3">
            <a:extLst>
              <a:ext uri="{FF2B5EF4-FFF2-40B4-BE49-F238E27FC236}">
                <a16:creationId xmlns:a16="http://schemas.microsoft.com/office/drawing/2014/main" id="{EE3EC9FD-4A1D-D041-B44A-00DD21ABF507}"/>
              </a:ext>
            </a:extLst>
          </p:cNvPr>
          <p:cNvSpPr>
            <a:spLocks noGrp="1"/>
          </p:cNvSpPr>
          <p:nvPr>
            <p:ph type="ftr" sz="quarter" idx="10"/>
          </p:nvPr>
        </p:nvSpPr>
        <p:spPr/>
        <p:txBody>
          <a:bodyPr/>
          <a:lstStyle/>
          <a:p>
            <a:pPr>
              <a:defRPr/>
            </a:pPr>
            <a:endParaRPr lang="it-IT"/>
          </a:p>
        </p:txBody>
      </p:sp>
    </p:spTree>
    <p:extLst>
      <p:ext uri="{BB962C8B-B14F-4D97-AF65-F5344CB8AC3E}">
        <p14:creationId xmlns:p14="http://schemas.microsoft.com/office/powerpoint/2010/main" val="2782504455"/>
      </p:ext>
    </p:extLst>
  </p:cSld>
  <p:clrMapOvr>
    <a:masterClrMapping/>
  </p:clrMapOvr>
</p:sld>
</file>

<file path=ppt/theme/theme1.xml><?xml version="1.0" encoding="utf-8"?>
<a:theme xmlns:a="http://schemas.openxmlformats.org/drawingml/2006/main" name="PresentazioneAsvis161208">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92"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PresentazioneAsvis161208.pot</Template>
  <TotalTime>39564</TotalTime>
  <Words>2659</Words>
  <Application>Microsoft Macintosh PowerPoint</Application>
  <PresentationFormat>Presentazione su schermo (4:3)</PresentationFormat>
  <Paragraphs>162</Paragraphs>
  <Slides>34</Slides>
  <Notes>22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Calibri</vt:lpstr>
      <vt:lpstr>Tahoma</vt:lpstr>
      <vt:lpstr>Times New Roman</vt:lpstr>
      <vt:lpstr>PresentazioneAsvis161208</vt:lpstr>
      <vt:lpstr>Dieci domande sul futuro</vt:lpstr>
      <vt:lpstr>Il progetto FUTURAnetwork</vt:lpstr>
      <vt:lpstr>1. Andiamo verso un mondo sempre più squallido? </vt:lpstr>
      <vt:lpstr>Presentazione standard di PowerPoint</vt:lpstr>
      <vt:lpstr>Un futuro di degrado?</vt:lpstr>
      <vt:lpstr>2. Come si assesterà l’equilibrio demografico?    </vt:lpstr>
      <vt:lpstr>La dinamica demografica</vt:lpstr>
      <vt:lpstr>L’incognita africana</vt:lpstr>
      <vt:lpstr>Povertà e violenza mettono in moto le migrazioni</vt:lpstr>
      <vt:lpstr>L’Italia nella morsa tra due scelte</vt:lpstr>
      <vt:lpstr>3. Quale sarà l’impatto sul Pianeta dell’aumento dei consumi nei Paesi in via di sviluppo?</vt:lpstr>
      <vt:lpstr>Il consumo delle risorse</vt:lpstr>
      <vt:lpstr>La distruzione della biodiversità</vt:lpstr>
      <vt:lpstr>4. Supereremo i tipping points? E quale sarà l’impatto del cambiamento climatico già in corso? </vt:lpstr>
      <vt:lpstr>Gli effetti del cambiamento climatico</vt:lpstr>
      <vt:lpstr>Diverse visioni sulla lotta alla crisi</vt:lpstr>
      <vt:lpstr>Gli interventi di adattamento</vt:lpstr>
      <vt:lpstr>5. L’intelligenza artificiale prenderà il controllo?   </vt:lpstr>
      <vt:lpstr>Il ruolo dell’Intelligenza artificiale</vt:lpstr>
      <vt:lpstr>6. Raggiungeremo davvero l’immortalità biologica? Assisteremo allo scontro tra «naturali» e «potenziati»? </vt:lpstr>
      <vt:lpstr>Sconfiggeremo la morte entro il 2030?</vt:lpstr>
      <vt:lpstr>Noi e i cyborg</vt:lpstr>
      <vt:lpstr>7. Quale sarà il futuro del lavoro? Quale equilibrio se miliardi di persone saranno escluse dalla produzione?  </vt:lpstr>
      <vt:lpstr>Il futuro del lavoro</vt:lpstr>
      <vt:lpstr>8. Crescerà il potere delle donne? E quale sarà l’impatto dell’empowerment femminile sulla politica?</vt:lpstr>
      <vt:lpstr>Obiettivi lontani ma processo in corso</vt:lpstr>
      <vt:lpstr>9. Quale forma di democrazia potrà sopravvivere? </vt:lpstr>
      <vt:lpstr>Verso la «deliberative democracy»</vt:lpstr>
      <vt:lpstr>10. La collaborazione multilaterale riuscirà a costruire una nuova Agenda per  il 2050?    </vt:lpstr>
      <vt:lpstr>Presentazione standard di PowerPoint</vt:lpstr>
      <vt:lpstr>Nuovi obiettivi di sviluppo sostenibile?</vt:lpstr>
      <vt:lpstr>Dal Risk report 2023:</vt:lpstr>
      <vt:lpstr>In conclusione…</vt:lpstr>
      <vt:lpstr>Presentazione standard di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Alleanza Italiana per lo Sviluppo Sostenibile</dc:title>
  <dc:creator>*** ***</dc:creator>
  <cp:lastModifiedBy>Donato Speroni</cp:lastModifiedBy>
  <cp:revision>443</cp:revision>
  <cp:lastPrinted>2023-04-17T13:45:43Z</cp:lastPrinted>
  <dcterms:created xsi:type="dcterms:W3CDTF">2016-02-15T13:35:51Z</dcterms:created>
  <dcterms:modified xsi:type="dcterms:W3CDTF">2023-05-15T11:04:19Z</dcterms:modified>
</cp:coreProperties>
</file>