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640" r:id="rId2"/>
    <p:sldId id="316" r:id="rId3"/>
    <p:sldId id="643" r:id="rId4"/>
    <p:sldId id="644" r:id="rId5"/>
    <p:sldId id="645" r:id="rId6"/>
    <p:sldId id="646" r:id="rId7"/>
    <p:sldId id="648" r:id="rId8"/>
    <p:sldId id="650" r:id="rId9"/>
    <p:sldId id="652" r:id="rId10"/>
    <p:sldId id="653" r:id="rId11"/>
    <p:sldId id="654" r:id="rId12"/>
    <p:sldId id="649" r:id="rId1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94746BA2-3370-4790-9CB1-DB439ECB16C0}">
          <p14:sldIdLst>
            <p14:sldId id="640"/>
            <p14:sldId id="316"/>
            <p14:sldId id="643"/>
            <p14:sldId id="644"/>
            <p14:sldId id="645"/>
          </p14:sldIdLst>
        </p14:section>
        <p14:section name="Sezione senza titolo" id="{0D574A27-4C65-4B9F-B3E0-2F311FF61623}">
          <p14:sldIdLst>
            <p14:sldId id="646"/>
            <p14:sldId id="648"/>
            <p14:sldId id="650"/>
            <p14:sldId id="652"/>
            <p14:sldId id="653"/>
            <p14:sldId id="654"/>
            <p14:sldId id="649"/>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FD3DA86-F32E-907D-1274-6D345EFF3637}" name="Francesco" initials="F" userId="S::Francesco.Corti@eui.eu::f8d931f4-7cd1-4cf1-8d1c-1cff96ff457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5" autoAdjust="0"/>
    <p:restoredTop sz="94660"/>
  </p:normalViewPr>
  <p:slideViewPr>
    <p:cSldViewPr snapToGrid="0">
      <p:cViewPr varScale="1">
        <p:scale>
          <a:sx n="56" d="100"/>
          <a:sy n="56" d="100"/>
        </p:scale>
        <p:origin x="98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presProps" Target="presProps.xml" /><Relationship Id="rId10" Type="http://schemas.openxmlformats.org/officeDocument/2006/relationships/slide" Target="slides/slide9.xml" /><Relationship Id="rId19" Type="http://schemas.microsoft.com/office/2018/10/relationships/authors" Target="author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notesMaster" Target="notesMasters/notesMaster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4A59A9-E369-411D-B7E5-795559B75C72}" type="datetimeFigureOut">
              <a:rPr lang="it-IT" smtClean="0"/>
              <a:t>16/04/2024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21F32B-A720-43D9-9078-A67A13BC0A49}" type="slidenum">
              <a:rPr lang="it-IT" smtClean="0"/>
              <a:t>‹N›</a:t>
            </a:fld>
            <a:endParaRPr lang="it-IT"/>
          </a:p>
        </p:txBody>
      </p:sp>
    </p:spTree>
    <p:extLst>
      <p:ext uri="{BB962C8B-B14F-4D97-AF65-F5344CB8AC3E}">
        <p14:creationId xmlns:p14="http://schemas.microsoft.com/office/powerpoint/2010/main" val="3275972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A089A7E1-ACBA-4633-AADF-4C2340AE24C7}" type="datetimeFigureOut">
              <a:rPr lang="it-IT" smtClean="0"/>
              <a:t>16/04/2024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4F8DA7C-4153-47AC-9BB9-CD92DB5ABDCC}" type="slidenum">
              <a:rPr lang="it-IT" smtClean="0"/>
              <a:t>‹N›</a:t>
            </a:fld>
            <a:endParaRPr lang="it-IT"/>
          </a:p>
        </p:txBody>
      </p:sp>
    </p:spTree>
    <p:extLst>
      <p:ext uri="{BB962C8B-B14F-4D97-AF65-F5344CB8AC3E}">
        <p14:creationId xmlns:p14="http://schemas.microsoft.com/office/powerpoint/2010/main" val="4030770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089A7E1-ACBA-4633-AADF-4C2340AE24C7}" type="datetimeFigureOut">
              <a:rPr lang="it-IT" smtClean="0"/>
              <a:t>16/04/2024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4F8DA7C-4153-47AC-9BB9-CD92DB5ABDCC}" type="slidenum">
              <a:rPr lang="it-IT" smtClean="0"/>
              <a:t>‹N›</a:t>
            </a:fld>
            <a:endParaRPr lang="it-IT"/>
          </a:p>
        </p:txBody>
      </p:sp>
    </p:spTree>
    <p:extLst>
      <p:ext uri="{BB962C8B-B14F-4D97-AF65-F5344CB8AC3E}">
        <p14:creationId xmlns:p14="http://schemas.microsoft.com/office/powerpoint/2010/main" val="823015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089A7E1-ACBA-4633-AADF-4C2340AE24C7}" type="datetimeFigureOut">
              <a:rPr lang="it-IT" smtClean="0"/>
              <a:t>16/04/2024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4F8DA7C-4153-47AC-9BB9-CD92DB5ABDCC}" type="slidenum">
              <a:rPr lang="it-IT" smtClean="0"/>
              <a:t>‹N›</a:t>
            </a:fld>
            <a:endParaRPr lang="it-IT"/>
          </a:p>
        </p:txBody>
      </p:sp>
    </p:spTree>
    <p:extLst>
      <p:ext uri="{BB962C8B-B14F-4D97-AF65-F5344CB8AC3E}">
        <p14:creationId xmlns:p14="http://schemas.microsoft.com/office/powerpoint/2010/main" val="3161036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089A7E1-ACBA-4633-AADF-4C2340AE24C7}" type="datetimeFigureOut">
              <a:rPr lang="it-IT" smtClean="0"/>
              <a:t>16/04/2024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4F8DA7C-4153-47AC-9BB9-CD92DB5ABDCC}" type="slidenum">
              <a:rPr lang="it-IT" smtClean="0"/>
              <a:t>‹N›</a:t>
            </a:fld>
            <a:endParaRPr lang="it-IT"/>
          </a:p>
        </p:txBody>
      </p:sp>
    </p:spTree>
    <p:extLst>
      <p:ext uri="{BB962C8B-B14F-4D97-AF65-F5344CB8AC3E}">
        <p14:creationId xmlns:p14="http://schemas.microsoft.com/office/powerpoint/2010/main" val="1152853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A089A7E1-ACBA-4633-AADF-4C2340AE24C7}" type="datetimeFigureOut">
              <a:rPr lang="it-IT" smtClean="0"/>
              <a:t>16/04/2024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4F8DA7C-4153-47AC-9BB9-CD92DB5ABDCC}" type="slidenum">
              <a:rPr lang="it-IT" smtClean="0"/>
              <a:t>‹N›</a:t>
            </a:fld>
            <a:endParaRPr lang="it-IT"/>
          </a:p>
        </p:txBody>
      </p:sp>
    </p:spTree>
    <p:extLst>
      <p:ext uri="{BB962C8B-B14F-4D97-AF65-F5344CB8AC3E}">
        <p14:creationId xmlns:p14="http://schemas.microsoft.com/office/powerpoint/2010/main" val="936187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A089A7E1-ACBA-4633-AADF-4C2340AE24C7}" type="datetimeFigureOut">
              <a:rPr lang="it-IT" smtClean="0"/>
              <a:t>16/04/2024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4F8DA7C-4153-47AC-9BB9-CD92DB5ABDCC}" type="slidenum">
              <a:rPr lang="it-IT" smtClean="0"/>
              <a:t>‹N›</a:t>
            </a:fld>
            <a:endParaRPr lang="it-IT"/>
          </a:p>
        </p:txBody>
      </p:sp>
    </p:spTree>
    <p:extLst>
      <p:ext uri="{BB962C8B-B14F-4D97-AF65-F5344CB8AC3E}">
        <p14:creationId xmlns:p14="http://schemas.microsoft.com/office/powerpoint/2010/main" val="576975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A089A7E1-ACBA-4633-AADF-4C2340AE24C7}" type="datetimeFigureOut">
              <a:rPr lang="it-IT" smtClean="0"/>
              <a:t>16/04/2024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4F8DA7C-4153-47AC-9BB9-CD92DB5ABDCC}" type="slidenum">
              <a:rPr lang="it-IT" smtClean="0"/>
              <a:t>‹N›</a:t>
            </a:fld>
            <a:endParaRPr lang="it-IT"/>
          </a:p>
        </p:txBody>
      </p:sp>
    </p:spTree>
    <p:extLst>
      <p:ext uri="{BB962C8B-B14F-4D97-AF65-F5344CB8AC3E}">
        <p14:creationId xmlns:p14="http://schemas.microsoft.com/office/powerpoint/2010/main" val="208339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A089A7E1-ACBA-4633-AADF-4C2340AE24C7}" type="datetimeFigureOut">
              <a:rPr lang="it-IT" smtClean="0"/>
              <a:t>16/04/2024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4F8DA7C-4153-47AC-9BB9-CD92DB5ABDCC}" type="slidenum">
              <a:rPr lang="it-IT" smtClean="0"/>
              <a:t>‹N›</a:t>
            </a:fld>
            <a:endParaRPr lang="it-IT"/>
          </a:p>
        </p:txBody>
      </p:sp>
    </p:spTree>
    <p:extLst>
      <p:ext uri="{BB962C8B-B14F-4D97-AF65-F5344CB8AC3E}">
        <p14:creationId xmlns:p14="http://schemas.microsoft.com/office/powerpoint/2010/main" val="1391113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089A7E1-ACBA-4633-AADF-4C2340AE24C7}" type="datetimeFigureOut">
              <a:rPr lang="it-IT" smtClean="0"/>
              <a:t>16/04/2024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4F8DA7C-4153-47AC-9BB9-CD92DB5ABDCC}" type="slidenum">
              <a:rPr lang="it-IT" smtClean="0"/>
              <a:t>‹N›</a:t>
            </a:fld>
            <a:endParaRPr lang="it-IT"/>
          </a:p>
        </p:txBody>
      </p:sp>
    </p:spTree>
    <p:extLst>
      <p:ext uri="{BB962C8B-B14F-4D97-AF65-F5344CB8AC3E}">
        <p14:creationId xmlns:p14="http://schemas.microsoft.com/office/powerpoint/2010/main" val="4155090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A089A7E1-ACBA-4633-AADF-4C2340AE24C7}" type="datetimeFigureOut">
              <a:rPr lang="it-IT" smtClean="0"/>
              <a:t>16/04/2024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4F8DA7C-4153-47AC-9BB9-CD92DB5ABDCC}" type="slidenum">
              <a:rPr lang="it-IT" smtClean="0"/>
              <a:t>‹N›</a:t>
            </a:fld>
            <a:endParaRPr lang="it-IT"/>
          </a:p>
        </p:txBody>
      </p:sp>
    </p:spTree>
    <p:extLst>
      <p:ext uri="{BB962C8B-B14F-4D97-AF65-F5344CB8AC3E}">
        <p14:creationId xmlns:p14="http://schemas.microsoft.com/office/powerpoint/2010/main" val="1882481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A089A7E1-ACBA-4633-AADF-4C2340AE24C7}" type="datetimeFigureOut">
              <a:rPr lang="it-IT" smtClean="0"/>
              <a:t>16/04/2024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4F8DA7C-4153-47AC-9BB9-CD92DB5ABDCC}" type="slidenum">
              <a:rPr lang="it-IT" smtClean="0"/>
              <a:t>‹N›</a:t>
            </a:fld>
            <a:endParaRPr lang="it-IT"/>
          </a:p>
        </p:txBody>
      </p:sp>
    </p:spTree>
    <p:extLst>
      <p:ext uri="{BB962C8B-B14F-4D97-AF65-F5344CB8AC3E}">
        <p14:creationId xmlns:p14="http://schemas.microsoft.com/office/powerpoint/2010/main" val="1247218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pn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579215"/>
            <a:ext cx="10515600" cy="4351338"/>
          </a:xfrm>
          <a:prstGeom prst="rect">
            <a:avLst/>
          </a:prstGeom>
        </p:spPr>
        <p:txBody>
          <a:bodyPr vert="horz" lIns="91440" tIns="45720" rIns="91440" bIns="45720" rtlCol="0">
            <a:normAutofit/>
          </a:bodyPr>
          <a:lstStyle/>
          <a:p>
            <a:pPr lvl="0"/>
            <a:r>
              <a:rPr lang="it-IT" dirty="0"/>
              <a:t>Modifica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p:cNvSpPr>
            <a:spLocks noGrp="1"/>
          </p:cNvSpPr>
          <p:nvPr>
            <p:ph type="dt" sz="half" idx="2"/>
          </p:nvPr>
        </p:nvSpPr>
        <p:spPr>
          <a:xfrm>
            <a:off x="838200" y="5680967"/>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89A7E1-ACBA-4633-AADF-4C2340AE24C7}" type="datetimeFigureOut">
              <a:rPr lang="it-IT" smtClean="0"/>
              <a:t>16/04/2024</a:t>
            </a:fld>
            <a:endParaRPr lang="it-IT"/>
          </a:p>
        </p:txBody>
      </p:sp>
      <p:sp>
        <p:nvSpPr>
          <p:cNvPr id="5" name="Segnaposto piè di pagina 4"/>
          <p:cNvSpPr>
            <a:spLocks noGrp="1"/>
          </p:cNvSpPr>
          <p:nvPr>
            <p:ph type="ftr" sz="quarter" idx="3"/>
          </p:nvPr>
        </p:nvSpPr>
        <p:spPr>
          <a:xfrm>
            <a:off x="4002024" y="5718969"/>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dirty="0"/>
          </a:p>
        </p:txBody>
      </p:sp>
      <p:sp>
        <p:nvSpPr>
          <p:cNvPr id="6" name="Segnaposto numero diapositiva 5"/>
          <p:cNvSpPr>
            <a:spLocks noGrp="1"/>
          </p:cNvSpPr>
          <p:nvPr>
            <p:ph type="sldNum" sz="quarter" idx="4"/>
          </p:nvPr>
        </p:nvSpPr>
        <p:spPr>
          <a:xfrm>
            <a:off x="8537448" y="5718969"/>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F8DA7C-4153-47AC-9BB9-CD92DB5ABDCC}" type="slidenum">
              <a:rPr lang="it-IT" smtClean="0"/>
              <a:t>‹N›</a:t>
            </a:fld>
            <a:endParaRPr lang="it-IT" dirty="0"/>
          </a:p>
        </p:txBody>
      </p:sp>
      <p:pic>
        <p:nvPicPr>
          <p:cNvPr id="7" name="Immagin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50635" y="6046092"/>
            <a:ext cx="11890730" cy="744399"/>
          </a:xfrm>
          <a:prstGeom prst="rect">
            <a:avLst/>
          </a:prstGeom>
        </p:spPr>
      </p:pic>
    </p:spTree>
    <p:extLst>
      <p:ext uri="{BB962C8B-B14F-4D97-AF65-F5344CB8AC3E}">
        <p14:creationId xmlns:p14="http://schemas.microsoft.com/office/powerpoint/2010/main" val="38174467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AB6F71A5-8ADD-4F7A-874A-E16277FE7831}"/>
              </a:ext>
            </a:extLst>
          </p:cNvPr>
          <p:cNvSpPr txBox="1"/>
          <p:nvPr/>
        </p:nvSpPr>
        <p:spPr>
          <a:xfrm>
            <a:off x="594360" y="735330"/>
            <a:ext cx="10499997" cy="5339923"/>
          </a:xfrm>
          <a:prstGeom prst="rect">
            <a:avLst/>
          </a:prstGeom>
          <a:noFill/>
        </p:spPr>
        <p:txBody>
          <a:bodyPr wrap="square" rtlCol="0">
            <a:spAutoFit/>
          </a:bodyPr>
          <a:lstStyle/>
          <a:p>
            <a:pPr algn="ctr">
              <a:spcAft>
                <a:spcPts val="300"/>
              </a:spcAft>
            </a:pPr>
            <a:r>
              <a:rPr lang="en-GB" sz="4400" b="1" dirty="0">
                <a:solidFill>
                  <a:srgbClr val="C00000"/>
                </a:solidFill>
                <a:effectLst/>
                <a:latin typeface="Arial" panose="020B0604020202020204" pitchFamily="34" charset="0"/>
                <a:ea typeface="Calibri" panose="020F0502020204030204" pitchFamily="34" charset="0"/>
                <a:cs typeface="Arial" panose="020B0604020202020204" pitchFamily="34" charset="0"/>
              </a:rPr>
              <a:t>The key role of social investments to build a more sustainable, resilient and fair Europe in turbulent times</a:t>
            </a:r>
            <a:endParaRPr lang="it-IT" sz="4400"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p>
            <a:pPr algn="ctr">
              <a:spcAft>
                <a:spcPts val="300"/>
              </a:spcAft>
            </a:pPr>
            <a:endParaRPr lang="en-US" sz="4600" b="1" dirty="0">
              <a:solidFill>
                <a:srgbClr val="C00000"/>
              </a:solidFill>
            </a:endParaRPr>
          </a:p>
          <a:p>
            <a:pPr algn="ctr">
              <a:spcAft>
                <a:spcPts val="300"/>
              </a:spcAft>
            </a:pPr>
            <a:endParaRPr lang="en-US" sz="4600" b="1" dirty="0">
              <a:solidFill>
                <a:srgbClr val="C00000"/>
              </a:solidFill>
            </a:endParaRPr>
          </a:p>
          <a:p>
            <a:pPr algn="ctr">
              <a:spcAft>
                <a:spcPts val="300"/>
              </a:spcAft>
            </a:pPr>
            <a:endParaRPr lang="it-IT" sz="2400" b="1" dirty="0">
              <a:solidFill>
                <a:schemeClr val="tx2">
                  <a:lumMod val="50000"/>
                </a:schemeClr>
              </a:solidFill>
            </a:endParaRPr>
          </a:p>
          <a:p>
            <a:pPr algn="ctr">
              <a:spcAft>
                <a:spcPts val="300"/>
              </a:spcAft>
            </a:pPr>
            <a:r>
              <a:rPr lang="it-IT" sz="2400" b="1" dirty="0">
                <a:solidFill>
                  <a:schemeClr val="tx2">
                    <a:lumMod val="50000"/>
                  </a:schemeClr>
                </a:solidFill>
              </a:rPr>
              <a:t>Enrico Giovannini</a:t>
            </a:r>
          </a:p>
          <a:p>
            <a:pPr algn="ctr">
              <a:spcAft>
                <a:spcPts val="300"/>
              </a:spcAft>
            </a:pPr>
            <a:r>
              <a:rPr lang="it-IT" sz="2400" b="1" dirty="0">
                <a:solidFill>
                  <a:schemeClr val="tx2">
                    <a:lumMod val="50000"/>
                  </a:schemeClr>
                </a:solidFill>
              </a:rPr>
              <a:t>University of Rome «Tor Vergata» </a:t>
            </a:r>
          </a:p>
          <a:p>
            <a:pPr algn="ctr">
              <a:spcAft>
                <a:spcPts val="300"/>
              </a:spcAft>
            </a:pPr>
            <a:r>
              <a:rPr lang="it-IT" sz="2400" b="1" dirty="0">
                <a:solidFill>
                  <a:schemeClr val="tx2">
                    <a:lumMod val="50000"/>
                  </a:schemeClr>
                </a:solidFill>
              </a:rPr>
              <a:t>Scientific Director of the </a:t>
            </a:r>
            <a:r>
              <a:rPr lang="it-IT" sz="2400" b="1" dirty="0" err="1">
                <a:solidFill>
                  <a:schemeClr val="tx2">
                    <a:lumMod val="50000"/>
                  </a:schemeClr>
                </a:solidFill>
              </a:rPr>
              <a:t>Italian</a:t>
            </a:r>
            <a:r>
              <a:rPr lang="it-IT" sz="2400" b="1" dirty="0">
                <a:solidFill>
                  <a:schemeClr val="tx2">
                    <a:lumMod val="50000"/>
                  </a:schemeClr>
                </a:solidFill>
              </a:rPr>
              <a:t> Alliance for </a:t>
            </a:r>
            <a:r>
              <a:rPr lang="it-IT" sz="2400" b="1" dirty="0" err="1">
                <a:solidFill>
                  <a:schemeClr val="tx2">
                    <a:lumMod val="50000"/>
                  </a:schemeClr>
                </a:solidFill>
              </a:rPr>
              <a:t>Sustainable</a:t>
            </a:r>
            <a:r>
              <a:rPr lang="it-IT" sz="2400" b="1" dirty="0">
                <a:solidFill>
                  <a:schemeClr val="tx2">
                    <a:lumMod val="50000"/>
                  </a:schemeClr>
                </a:solidFill>
              </a:rPr>
              <a:t> Development (ASviS)</a:t>
            </a:r>
          </a:p>
        </p:txBody>
      </p:sp>
    </p:spTree>
    <p:extLst>
      <p:ext uri="{BB962C8B-B14F-4D97-AF65-F5344CB8AC3E}">
        <p14:creationId xmlns:p14="http://schemas.microsoft.com/office/powerpoint/2010/main" val="30191667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ECEE28B4-6601-A98F-30D4-A37A1312443B}"/>
              </a:ext>
            </a:extLst>
          </p:cNvPr>
          <p:cNvSpPr txBox="1">
            <a:spLocks/>
          </p:cNvSpPr>
          <p:nvPr/>
        </p:nvSpPr>
        <p:spPr bwMode="auto">
          <a:xfrm>
            <a:off x="579554" y="210009"/>
            <a:ext cx="11250496"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279525">
              <a:lnSpc>
                <a:spcPct val="90000"/>
              </a:lnSpc>
              <a:spcBef>
                <a:spcPts val="1400"/>
              </a:spcBef>
              <a:buFont typeface="Arial" panose="020B0604020202020204" pitchFamily="34" charset="0"/>
              <a:buChar char="•"/>
              <a:defRPr sz="3900">
                <a:solidFill>
                  <a:schemeClr val="tx1"/>
                </a:solidFill>
                <a:latin typeface="Calibri" panose="020F0502020204030204" pitchFamily="34" charset="0"/>
              </a:defRPr>
            </a:lvl1pPr>
            <a:lvl2pPr marL="958850" indent="-319088" defTabSz="1279525">
              <a:lnSpc>
                <a:spcPct val="90000"/>
              </a:lnSpc>
              <a:spcBef>
                <a:spcPts val="700"/>
              </a:spcBef>
              <a:buFont typeface="Arial" panose="020B0604020202020204" pitchFamily="34" charset="0"/>
              <a:buChar char="•"/>
              <a:defRPr sz="3300">
                <a:solidFill>
                  <a:schemeClr val="tx1"/>
                </a:solidFill>
                <a:latin typeface="Calibri" panose="020F0502020204030204" pitchFamily="34" charset="0"/>
              </a:defRPr>
            </a:lvl2pPr>
            <a:lvl3pPr marL="1600200" indent="-319088" defTabSz="1279525">
              <a:lnSpc>
                <a:spcPct val="90000"/>
              </a:lnSpc>
              <a:spcBef>
                <a:spcPts val="700"/>
              </a:spcBef>
              <a:buFont typeface="Arial" panose="020B0604020202020204" pitchFamily="34" charset="0"/>
              <a:buChar char="•"/>
              <a:defRPr sz="2800">
                <a:solidFill>
                  <a:schemeClr val="tx1"/>
                </a:solidFill>
                <a:latin typeface="Calibri" panose="020F0502020204030204" pitchFamily="34" charset="0"/>
              </a:defRPr>
            </a:lvl3pPr>
            <a:lvl4pPr marL="2239963" indent="-319088" defTabSz="1279525">
              <a:lnSpc>
                <a:spcPct val="90000"/>
              </a:lnSpc>
              <a:spcBef>
                <a:spcPts val="700"/>
              </a:spcBef>
              <a:buFont typeface="Arial" panose="020B0604020202020204" pitchFamily="34" charset="0"/>
              <a:buChar char="•"/>
              <a:defRPr sz="2500">
                <a:solidFill>
                  <a:schemeClr val="tx1"/>
                </a:solidFill>
                <a:latin typeface="Calibri" panose="020F0502020204030204" pitchFamily="34" charset="0"/>
              </a:defRPr>
            </a:lvl4pPr>
            <a:lvl5pPr marL="2879725" indent="-319088" defTabSz="1279525">
              <a:lnSpc>
                <a:spcPct val="90000"/>
              </a:lnSpc>
              <a:spcBef>
                <a:spcPts val="700"/>
              </a:spcBef>
              <a:buFont typeface="Arial" panose="020B0604020202020204" pitchFamily="34" charset="0"/>
              <a:buChar char="•"/>
              <a:defRPr sz="2500">
                <a:solidFill>
                  <a:schemeClr val="tx1"/>
                </a:solidFill>
                <a:latin typeface="Calibri" panose="020F0502020204030204" pitchFamily="34" charset="0"/>
              </a:defRPr>
            </a:lvl5pPr>
            <a:lvl6pPr marL="33369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6pPr>
            <a:lvl7pPr marL="37941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7pPr>
            <a:lvl8pPr marL="42513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8pPr>
            <a:lvl9pPr marL="47085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9pPr>
          </a:lstStyle>
          <a:p>
            <a:pPr algn="ctr">
              <a:buFont typeface="Arial" panose="020B0604020202020204" pitchFamily="34" charset="0"/>
              <a:buNone/>
              <a:defRPr/>
            </a:pPr>
            <a:r>
              <a:rPr lang="en-GB" sz="2800" b="1" kern="0" dirty="0">
                <a:solidFill>
                  <a:srgbClr val="C00000"/>
                </a:solidFill>
                <a:latin typeface="Arial" panose="020B0604020202020204" pitchFamily="34" charset="0"/>
                <a:ea typeface="Calibri" panose="020F0502020204030204" pitchFamily="34" charset="0"/>
                <a:cs typeface="Arial" panose="020B0604020202020204" pitchFamily="34" charset="0"/>
              </a:rPr>
              <a:t>How will the impact of “reforms” be evaluated?</a:t>
            </a:r>
            <a:endParaRPr lang="it-IT" altLang="it-IT" sz="2800" b="1" dirty="0">
              <a:solidFill>
                <a:srgbClr val="C00000"/>
              </a:solidFill>
              <a:latin typeface="Arial" panose="020B0604020202020204" pitchFamily="34" charset="0"/>
              <a:ea typeface="MS PGothic" panose="020B0600070205080204" pitchFamily="34" charset="-128"/>
              <a:cs typeface="Arial" panose="020B0604020202020204" pitchFamily="34" charset="0"/>
            </a:endParaRPr>
          </a:p>
        </p:txBody>
      </p:sp>
      <p:sp>
        <p:nvSpPr>
          <p:cNvPr id="5" name="CasellaDiTesto 4">
            <a:extLst>
              <a:ext uri="{FF2B5EF4-FFF2-40B4-BE49-F238E27FC236}">
                <a16:creationId xmlns:a16="http://schemas.microsoft.com/office/drawing/2014/main" id="{97DCCA0A-F9FC-AFB9-F73D-9C3839C991BE}"/>
              </a:ext>
            </a:extLst>
          </p:cNvPr>
          <p:cNvSpPr txBox="1"/>
          <p:nvPr/>
        </p:nvSpPr>
        <p:spPr>
          <a:xfrm>
            <a:off x="722211" y="1036037"/>
            <a:ext cx="10747576" cy="4262705"/>
          </a:xfrm>
          <a:prstGeom prst="rect">
            <a:avLst/>
          </a:prstGeom>
          <a:noFill/>
        </p:spPr>
        <p:txBody>
          <a:bodyPr wrap="square" rtlCol="0">
            <a:spAutoFit/>
          </a:bodyPr>
          <a:lstStyle/>
          <a:p>
            <a:pPr marL="342900" indent="-342900" algn="just">
              <a:spcAft>
                <a:spcPts val="600"/>
              </a:spcAft>
              <a:buFont typeface="Wingdings" panose="05000000000000000000" pitchFamily="2" charset="2"/>
              <a:buChar char="Ø"/>
            </a:pPr>
            <a:r>
              <a:rPr lang="en-GB" sz="2200" kern="100" dirty="0">
                <a:effectLst/>
                <a:latin typeface="Arial" panose="020B0604020202020204" pitchFamily="34" charset="0"/>
                <a:ea typeface="Calibri" panose="020F0502020204030204" pitchFamily="34" charset="0"/>
                <a:cs typeface="Arial" panose="020B0604020202020204" pitchFamily="34" charset="0"/>
              </a:rPr>
              <a:t>Recent studies highlighted </a:t>
            </a:r>
            <a:r>
              <a:rPr lang="en-GB" sz="2200" b="1" kern="100" dirty="0">
                <a:effectLst/>
                <a:latin typeface="Arial" panose="020B0604020202020204" pitchFamily="34" charset="0"/>
                <a:ea typeface="Calibri" panose="020F0502020204030204" pitchFamily="34" charset="0"/>
                <a:cs typeface="Arial" panose="020B0604020202020204" pitchFamily="34" charset="0"/>
              </a:rPr>
              <a:t>the importance of improving the Debt Sustainability Analysis</a:t>
            </a:r>
            <a:r>
              <a:rPr lang="en-GB" sz="2200" kern="100" dirty="0">
                <a:effectLst/>
                <a:latin typeface="Arial" panose="020B0604020202020204" pitchFamily="34" charset="0"/>
                <a:ea typeface="Calibri" panose="020F0502020204030204" pitchFamily="34" charset="0"/>
                <a:cs typeface="Arial" panose="020B0604020202020204" pitchFamily="34" charset="0"/>
              </a:rPr>
              <a:t> (DSA) to make it able to effectively support the implementation of the procedure established by the new framework. For example, the existing methodologies:</a:t>
            </a:r>
          </a:p>
          <a:p>
            <a:pPr marL="800100" lvl="1" indent="-342900" algn="just">
              <a:spcAft>
                <a:spcPts val="600"/>
              </a:spcAft>
              <a:buFont typeface="Wingdings" panose="05000000000000000000" pitchFamily="2" charset="2"/>
              <a:buChar char="§"/>
            </a:pPr>
            <a:r>
              <a:rPr lang="en-GB" sz="2000" kern="100" dirty="0">
                <a:latin typeface="Arial" panose="020B0604020202020204" pitchFamily="34" charset="0"/>
                <a:ea typeface="Calibri" panose="020F0502020204030204" pitchFamily="34" charset="0"/>
                <a:cs typeface="Arial" panose="020B0604020202020204" pitchFamily="34" charset="0"/>
              </a:rPr>
              <a:t>could evaluate </a:t>
            </a:r>
            <a:r>
              <a:rPr lang="en-GB" sz="2000" kern="100" dirty="0">
                <a:effectLst/>
                <a:latin typeface="Arial" panose="020B0604020202020204" pitchFamily="34" charset="0"/>
                <a:ea typeface="Calibri" panose="020F0502020204030204" pitchFamily="34" charset="0"/>
                <a:cs typeface="Arial" panose="020B0604020202020204" pitchFamily="34" charset="0"/>
              </a:rPr>
              <a:t>the effects on fiscal sustainability of some social investments and reforms </a:t>
            </a:r>
            <a:r>
              <a:rPr lang="en-GB" sz="2000" i="1" kern="100" dirty="0">
                <a:effectLst/>
                <a:latin typeface="Arial" panose="020B0604020202020204" pitchFamily="34" charset="0"/>
                <a:ea typeface="Calibri" panose="020F0502020204030204" pitchFamily="34" charset="0"/>
                <a:cs typeface="Arial" panose="020B0604020202020204" pitchFamily="34" charset="0"/>
              </a:rPr>
              <a:t>“from substantial to barely noticeable (or indeed negative, if reforms have significant upfront and ongoing costs)”</a:t>
            </a:r>
            <a:r>
              <a:rPr lang="en-GB" sz="2000" kern="100" dirty="0">
                <a:effectLst/>
                <a:latin typeface="Arial" panose="020B0604020202020204" pitchFamily="34" charset="0"/>
                <a:ea typeface="Calibri" panose="020F0502020204030204" pitchFamily="34" charset="0"/>
                <a:cs typeface="Arial" panose="020B0604020202020204" pitchFamily="34" charset="0"/>
              </a:rPr>
              <a:t>, and</a:t>
            </a:r>
            <a:endParaRPr lang="en-GB" sz="2000" kern="100" dirty="0">
              <a:latin typeface="Arial" panose="020B0604020202020204" pitchFamily="34" charset="0"/>
              <a:ea typeface="Calibri" panose="020F0502020204030204" pitchFamily="34" charset="0"/>
              <a:cs typeface="Arial" panose="020B0604020202020204" pitchFamily="34" charset="0"/>
            </a:endParaRPr>
          </a:p>
          <a:p>
            <a:pPr marL="800100" lvl="1" indent="-342900" algn="just">
              <a:spcAft>
                <a:spcPts val="600"/>
              </a:spcAft>
              <a:buFont typeface="Wingdings" panose="05000000000000000000" pitchFamily="2" charset="2"/>
              <a:buChar char="§"/>
            </a:pPr>
            <a:r>
              <a:rPr lang="en-GB" sz="2000" i="1" dirty="0">
                <a:effectLst/>
                <a:latin typeface="Arial" panose="020B0604020202020204" pitchFamily="34" charset="0"/>
                <a:ea typeface="Calibri" panose="020F0502020204030204" pitchFamily="34" charset="0"/>
                <a:cs typeface="Arial" panose="020B0604020202020204" pitchFamily="34" charset="0"/>
              </a:rPr>
              <a:t>”are clearly not suitable for the purposes of evaluating the growth impact of recently legislated reforms that are expected to raise output and growth through their effects on the capital stock and total factor productivity”. </a:t>
            </a:r>
          </a:p>
          <a:p>
            <a:pPr marL="446088" lvl="1" indent="-342900" algn="just">
              <a:spcAft>
                <a:spcPts val="600"/>
              </a:spcAft>
              <a:buFont typeface="Wingdings" panose="05000000000000000000" pitchFamily="2" charset="2"/>
              <a:buChar char="Ø"/>
            </a:pPr>
            <a:r>
              <a:rPr lang="en-GB" sz="2200" kern="100" dirty="0">
                <a:effectLst/>
                <a:latin typeface="Arial" panose="020B0604020202020204" pitchFamily="34" charset="0"/>
                <a:ea typeface="Calibri" panose="020F0502020204030204" pitchFamily="34" charset="0"/>
                <a:cs typeface="Arial" panose="020B0604020202020204" pitchFamily="34" charset="0"/>
              </a:rPr>
              <a:t>To address this kind of issues, the authors suggest to </a:t>
            </a:r>
            <a:r>
              <a:rPr lang="en-GB" sz="2200" b="1" kern="100" dirty="0">
                <a:effectLst/>
                <a:latin typeface="Arial" panose="020B0604020202020204" pitchFamily="34" charset="0"/>
                <a:ea typeface="Calibri" panose="020F0502020204030204" pitchFamily="34" charset="0"/>
                <a:cs typeface="Arial" panose="020B0604020202020204" pitchFamily="34" charset="0"/>
              </a:rPr>
              <a:t>improve the DSA and develop a new version of the current “Code of conduct”</a:t>
            </a:r>
            <a:r>
              <a:rPr lang="en-GB" sz="2200" kern="100" dirty="0">
                <a:effectLst/>
                <a:latin typeface="Arial" panose="020B0604020202020204" pitchFamily="34" charset="0"/>
                <a:ea typeface="Calibri" panose="020F0502020204030204" pitchFamily="34" charset="0"/>
                <a:cs typeface="Arial" panose="020B0604020202020204" pitchFamily="34" charset="0"/>
              </a:rPr>
              <a:t>.</a:t>
            </a:r>
            <a:endParaRPr lang="it-IT" sz="2200" kern="1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90540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ECEE28B4-6601-A98F-30D4-A37A1312443B}"/>
              </a:ext>
            </a:extLst>
          </p:cNvPr>
          <p:cNvSpPr txBox="1">
            <a:spLocks/>
          </p:cNvSpPr>
          <p:nvPr/>
        </p:nvSpPr>
        <p:spPr bwMode="auto">
          <a:xfrm>
            <a:off x="579554" y="210009"/>
            <a:ext cx="11250496"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279525">
              <a:lnSpc>
                <a:spcPct val="90000"/>
              </a:lnSpc>
              <a:spcBef>
                <a:spcPts val="1400"/>
              </a:spcBef>
              <a:buFont typeface="Arial" panose="020B0604020202020204" pitchFamily="34" charset="0"/>
              <a:buChar char="•"/>
              <a:defRPr sz="3900">
                <a:solidFill>
                  <a:schemeClr val="tx1"/>
                </a:solidFill>
                <a:latin typeface="Calibri" panose="020F0502020204030204" pitchFamily="34" charset="0"/>
              </a:defRPr>
            </a:lvl1pPr>
            <a:lvl2pPr marL="958850" indent="-319088" defTabSz="1279525">
              <a:lnSpc>
                <a:spcPct val="90000"/>
              </a:lnSpc>
              <a:spcBef>
                <a:spcPts val="700"/>
              </a:spcBef>
              <a:buFont typeface="Arial" panose="020B0604020202020204" pitchFamily="34" charset="0"/>
              <a:buChar char="•"/>
              <a:defRPr sz="3300">
                <a:solidFill>
                  <a:schemeClr val="tx1"/>
                </a:solidFill>
                <a:latin typeface="Calibri" panose="020F0502020204030204" pitchFamily="34" charset="0"/>
              </a:defRPr>
            </a:lvl2pPr>
            <a:lvl3pPr marL="1600200" indent="-319088" defTabSz="1279525">
              <a:lnSpc>
                <a:spcPct val="90000"/>
              </a:lnSpc>
              <a:spcBef>
                <a:spcPts val="700"/>
              </a:spcBef>
              <a:buFont typeface="Arial" panose="020B0604020202020204" pitchFamily="34" charset="0"/>
              <a:buChar char="•"/>
              <a:defRPr sz="2800">
                <a:solidFill>
                  <a:schemeClr val="tx1"/>
                </a:solidFill>
                <a:latin typeface="Calibri" panose="020F0502020204030204" pitchFamily="34" charset="0"/>
              </a:defRPr>
            </a:lvl3pPr>
            <a:lvl4pPr marL="2239963" indent="-319088" defTabSz="1279525">
              <a:lnSpc>
                <a:spcPct val="90000"/>
              </a:lnSpc>
              <a:spcBef>
                <a:spcPts val="700"/>
              </a:spcBef>
              <a:buFont typeface="Arial" panose="020B0604020202020204" pitchFamily="34" charset="0"/>
              <a:buChar char="•"/>
              <a:defRPr sz="2500">
                <a:solidFill>
                  <a:schemeClr val="tx1"/>
                </a:solidFill>
                <a:latin typeface="Calibri" panose="020F0502020204030204" pitchFamily="34" charset="0"/>
              </a:defRPr>
            </a:lvl4pPr>
            <a:lvl5pPr marL="2879725" indent="-319088" defTabSz="1279525">
              <a:lnSpc>
                <a:spcPct val="90000"/>
              </a:lnSpc>
              <a:spcBef>
                <a:spcPts val="700"/>
              </a:spcBef>
              <a:buFont typeface="Arial" panose="020B0604020202020204" pitchFamily="34" charset="0"/>
              <a:buChar char="•"/>
              <a:defRPr sz="2500">
                <a:solidFill>
                  <a:schemeClr val="tx1"/>
                </a:solidFill>
                <a:latin typeface="Calibri" panose="020F0502020204030204" pitchFamily="34" charset="0"/>
              </a:defRPr>
            </a:lvl5pPr>
            <a:lvl6pPr marL="33369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6pPr>
            <a:lvl7pPr marL="37941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7pPr>
            <a:lvl8pPr marL="42513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8pPr>
            <a:lvl9pPr marL="47085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9pPr>
          </a:lstStyle>
          <a:p>
            <a:pPr algn="ctr">
              <a:buFont typeface="Arial" panose="020B0604020202020204" pitchFamily="34" charset="0"/>
              <a:buNone/>
              <a:defRPr/>
            </a:pPr>
            <a:r>
              <a:rPr lang="en-GB" sz="2800" b="1" kern="0" dirty="0">
                <a:solidFill>
                  <a:srgbClr val="C00000"/>
                </a:solidFill>
                <a:latin typeface="Arial" panose="020B0604020202020204" pitchFamily="34" charset="0"/>
                <a:ea typeface="Calibri" panose="020F0502020204030204" pitchFamily="34" charset="0"/>
                <a:cs typeface="Arial" panose="020B0604020202020204" pitchFamily="34" charset="0"/>
              </a:rPr>
              <a:t>How will the impact of “reforms” be evaluated?</a:t>
            </a:r>
            <a:endParaRPr lang="it-IT" altLang="it-IT" sz="2800" b="1" dirty="0">
              <a:solidFill>
                <a:srgbClr val="C00000"/>
              </a:solidFill>
              <a:latin typeface="Arial" panose="020B0604020202020204" pitchFamily="34" charset="0"/>
              <a:ea typeface="MS PGothic" panose="020B0600070205080204" pitchFamily="34" charset="-128"/>
              <a:cs typeface="Arial" panose="020B0604020202020204" pitchFamily="34" charset="0"/>
            </a:endParaRPr>
          </a:p>
        </p:txBody>
      </p:sp>
      <p:sp>
        <p:nvSpPr>
          <p:cNvPr id="5" name="CasellaDiTesto 4">
            <a:extLst>
              <a:ext uri="{FF2B5EF4-FFF2-40B4-BE49-F238E27FC236}">
                <a16:creationId xmlns:a16="http://schemas.microsoft.com/office/drawing/2014/main" id="{97DCCA0A-F9FC-AFB9-F73D-9C3839C991BE}"/>
              </a:ext>
            </a:extLst>
          </p:cNvPr>
          <p:cNvSpPr txBox="1"/>
          <p:nvPr/>
        </p:nvSpPr>
        <p:spPr>
          <a:xfrm>
            <a:off x="722212" y="1132108"/>
            <a:ext cx="10747576" cy="3216265"/>
          </a:xfrm>
          <a:prstGeom prst="rect">
            <a:avLst/>
          </a:prstGeom>
          <a:noFill/>
        </p:spPr>
        <p:txBody>
          <a:bodyPr wrap="square" rtlCol="0">
            <a:spAutoFit/>
          </a:bodyPr>
          <a:lstStyle/>
          <a:p>
            <a:pPr marL="342900" lvl="1" indent="-342900" algn="just">
              <a:spcAft>
                <a:spcPts val="600"/>
              </a:spcAft>
              <a:buFont typeface="Wingdings" panose="05000000000000000000" pitchFamily="2" charset="2"/>
              <a:buChar char="Ø"/>
            </a:pPr>
            <a:r>
              <a:rPr lang="en-GB" sz="2200" kern="100" dirty="0">
                <a:effectLst/>
                <a:latin typeface="Arial" panose="020B0604020202020204" pitchFamily="34" charset="0"/>
                <a:ea typeface="Calibri" panose="020F0502020204030204" pitchFamily="34" charset="0"/>
                <a:cs typeface="Arial" panose="020B0604020202020204" pitchFamily="34" charset="0"/>
              </a:rPr>
              <a:t>Similarly, </a:t>
            </a:r>
            <a:r>
              <a:rPr lang="en-GB" sz="2200" b="1" kern="100" dirty="0">
                <a:effectLst/>
                <a:latin typeface="Arial" panose="020B0604020202020204" pitchFamily="34" charset="0"/>
                <a:ea typeface="Calibri" panose="020F0502020204030204" pitchFamily="34" charset="0"/>
                <a:cs typeface="Arial" panose="020B0604020202020204" pitchFamily="34" charset="0"/>
              </a:rPr>
              <a:t>existing models are not able to ev</a:t>
            </a:r>
            <a:r>
              <a:rPr lang="en-GB" sz="2200" b="1" kern="100" dirty="0">
                <a:latin typeface="Arial" panose="020B0604020202020204" pitchFamily="34" charset="0"/>
                <a:ea typeface="Calibri" panose="020F0502020204030204" pitchFamily="34" charset="0"/>
                <a:cs typeface="Arial" panose="020B0604020202020204" pitchFamily="34" charset="0"/>
              </a:rPr>
              <a:t>aluate the impact of investments and reform on the resilience of the socioeconomic system</a:t>
            </a:r>
            <a:r>
              <a:rPr lang="en-GB" sz="2200" kern="100" dirty="0">
                <a:latin typeface="Arial" panose="020B0604020202020204" pitchFamily="34" charset="0"/>
                <a:ea typeface="Calibri" panose="020F0502020204030204" pitchFamily="34" charset="0"/>
                <a:cs typeface="Arial" panose="020B0604020202020204" pitchFamily="34" charset="0"/>
              </a:rPr>
              <a:t>. In particular, they cannot estimate how reforms can change those parameters that are key to determine its response to economic, social, technological, geopolitical shocks.</a:t>
            </a:r>
          </a:p>
          <a:p>
            <a:pPr marL="342900" lvl="1" indent="-342900" algn="just">
              <a:spcAft>
                <a:spcPts val="600"/>
              </a:spcAft>
              <a:buFont typeface="Wingdings" panose="05000000000000000000" pitchFamily="2" charset="2"/>
              <a:buChar char="Ø"/>
            </a:pPr>
            <a:r>
              <a:rPr lang="en-GB" sz="2200" kern="100" dirty="0">
                <a:effectLst/>
                <a:latin typeface="Arial" panose="020B0604020202020204" pitchFamily="34" charset="0"/>
                <a:ea typeface="Calibri" panose="020F0502020204030204" pitchFamily="34" charset="0"/>
                <a:cs typeface="Arial" panose="020B0604020202020204" pitchFamily="34" charset="0"/>
              </a:rPr>
              <a:t>To overcome these limitations, existing models could be developed to be able to forecast </a:t>
            </a:r>
            <a:r>
              <a:rPr lang="en-GB" sz="2200" b="1" kern="100" dirty="0">
                <a:effectLst/>
                <a:latin typeface="Arial" panose="020B0604020202020204" pitchFamily="34" charset="0"/>
                <a:ea typeface="Calibri" panose="020F0502020204030204" pitchFamily="34" charset="0"/>
                <a:cs typeface="Arial" panose="020B0604020202020204" pitchFamily="34" charset="0"/>
              </a:rPr>
              <a:t>how investments and reforms may </a:t>
            </a:r>
            <a:r>
              <a:rPr lang="en-GB" sz="2200" b="1" kern="100" dirty="0">
                <a:latin typeface="Arial" panose="020B0604020202020204" pitchFamily="34" charset="0"/>
                <a:ea typeface="Calibri" panose="020F0502020204030204" pitchFamily="34" charset="0"/>
                <a:cs typeface="Arial" panose="020B0604020202020204" pitchFamily="34" charset="0"/>
              </a:rPr>
              <a:t>have an impact on the </a:t>
            </a:r>
            <a:r>
              <a:rPr lang="en-GB" sz="2200" b="1" kern="100" dirty="0">
                <a:effectLst/>
                <a:latin typeface="Arial" panose="020B0604020202020204" pitchFamily="34" charset="0"/>
                <a:ea typeface="Calibri" panose="020F0502020204030204" pitchFamily="34" charset="0"/>
                <a:cs typeface="Arial" panose="020B0604020202020204" pitchFamily="34" charset="0"/>
              </a:rPr>
              <a:t>indicators included in the JRC “vulnerability and resilience dashboards”</a:t>
            </a:r>
            <a:r>
              <a:rPr lang="en-GB" sz="2200" b="1" kern="100" dirty="0">
                <a:latin typeface="Arial" panose="020B0604020202020204" pitchFamily="34" charset="0"/>
                <a:ea typeface="Calibri" panose="020F0502020204030204" pitchFamily="34" charset="0"/>
                <a:cs typeface="Arial" panose="020B0604020202020204" pitchFamily="34" charset="0"/>
              </a:rPr>
              <a:t>, </a:t>
            </a:r>
            <a:r>
              <a:rPr lang="en-GB" sz="2200" kern="100" dirty="0">
                <a:solidFill>
                  <a:srgbClr val="000000"/>
                </a:solidFill>
                <a:latin typeface="Arial" panose="020B0604020202020204" pitchFamily="34" charset="0"/>
                <a:ea typeface="Calibri" panose="020F0502020204030204" pitchFamily="34" charset="0"/>
                <a:cs typeface="Arial" panose="020B0604020202020204" pitchFamily="34" charset="0"/>
              </a:rPr>
              <a:t>i</a:t>
            </a:r>
            <a:r>
              <a:rPr lang="en-GB" sz="2200" dirty="0">
                <a:solidFill>
                  <a:srgbClr val="000000"/>
                </a:solidFill>
                <a:effectLst/>
                <a:latin typeface="Arial" panose="020B0604020202020204" pitchFamily="34" charset="0"/>
                <a:ea typeface="Calibri" panose="020F0502020204030204" pitchFamily="34" charset="0"/>
                <a:cs typeface="Arial" panose="020B0604020202020204" pitchFamily="34" charset="0"/>
              </a:rPr>
              <a:t>n particular, t</a:t>
            </a:r>
            <a:r>
              <a:rPr lang="en-GB" sz="2200" dirty="0">
                <a:effectLst/>
                <a:latin typeface="Arial" panose="020B0604020202020204" pitchFamily="34" charset="0"/>
                <a:ea typeface="Calibri" panose="020F0502020204030204" pitchFamily="34" charset="0"/>
                <a:cs typeface="Arial" panose="020B0604020202020204" pitchFamily="34" charset="0"/>
              </a:rPr>
              <a:t>he social and economic ones (inequalities and the social impact of the transitions; health, education and work; economic and financial stability and sustainability).</a:t>
            </a:r>
            <a:endParaRPr lang="en-GB" sz="2200"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Fumetto: rettangolo 2">
            <a:extLst>
              <a:ext uri="{FF2B5EF4-FFF2-40B4-BE49-F238E27FC236}">
                <a16:creationId xmlns:a16="http://schemas.microsoft.com/office/drawing/2014/main" id="{089EC77F-DDAA-2425-A701-41415135374B}"/>
              </a:ext>
            </a:extLst>
          </p:cNvPr>
          <p:cNvSpPr/>
          <p:nvPr/>
        </p:nvSpPr>
        <p:spPr>
          <a:xfrm>
            <a:off x="960120" y="2979137"/>
            <a:ext cx="5703570" cy="3067333"/>
          </a:xfrm>
          <a:prstGeom prst="wedgeRectCallout">
            <a:avLst>
              <a:gd name="adj1" fmla="val 103014"/>
              <a:gd name="adj2" fmla="val -3529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6" name="Immagine 5">
            <a:extLst>
              <a:ext uri="{FF2B5EF4-FFF2-40B4-BE49-F238E27FC236}">
                <a16:creationId xmlns:a16="http://schemas.microsoft.com/office/drawing/2014/main" id="{C7982224-C6C6-BFBE-BDF0-BCCC2BFAE0B3}"/>
              </a:ext>
            </a:extLst>
          </p:cNvPr>
          <p:cNvPicPr>
            <a:picLocks noChangeAspect="1"/>
          </p:cNvPicPr>
          <p:nvPr/>
        </p:nvPicPr>
        <p:blipFill>
          <a:blip r:embed="rId2"/>
          <a:stretch>
            <a:fillRect/>
          </a:stretch>
        </p:blipFill>
        <p:spPr>
          <a:xfrm>
            <a:off x="1133971" y="3150587"/>
            <a:ext cx="5397777" cy="2711589"/>
          </a:xfrm>
          <a:prstGeom prst="rect">
            <a:avLst/>
          </a:prstGeom>
        </p:spPr>
      </p:pic>
    </p:spTree>
    <p:extLst>
      <p:ext uri="{BB962C8B-B14F-4D97-AF65-F5344CB8AC3E}">
        <p14:creationId xmlns:p14="http://schemas.microsoft.com/office/powerpoint/2010/main" val="121705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2" presetClass="exit" presetSubtype="4" fill="hold" nodeType="clickEffect">
                                  <p:stCondLst>
                                    <p:cond delay="0"/>
                                  </p:stCondLst>
                                  <p:childTnLst>
                                    <p:anim calcmode="lin" valueType="num">
                                      <p:cBhvr additive="base">
                                        <p:cTn id="12" dur="500"/>
                                        <p:tgtEl>
                                          <p:spTgt spid="6"/>
                                        </p:tgtEl>
                                        <p:attrNameLst>
                                          <p:attrName>ppt_y</p:attrName>
                                        </p:attrNameLst>
                                      </p:cBhvr>
                                      <p:tavLst>
                                        <p:tav tm="0">
                                          <p:val>
                                            <p:strVal val="#ppt_y"/>
                                          </p:val>
                                        </p:tav>
                                        <p:tav tm="100000">
                                          <p:val>
                                            <p:strVal val="#ppt_y+#ppt_h*1.125000"/>
                                          </p:val>
                                        </p:tav>
                                      </p:tavLst>
                                    </p:anim>
                                    <p:animEffect transition="out" filter="wipe(down)">
                                      <p:cBhvr>
                                        <p:cTn id="13" dur="500"/>
                                        <p:tgtEl>
                                          <p:spTgt spid="6"/>
                                        </p:tgtEl>
                                      </p:cBhvr>
                                    </p:animEffect>
                                    <p:set>
                                      <p:cBhvr>
                                        <p:cTn id="14" dur="1" fill="hold">
                                          <p:stCondLst>
                                            <p:cond delay="499"/>
                                          </p:stCondLst>
                                        </p:cTn>
                                        <p:tgtEl>
                                          <p:spTgt spid="6"/>
                                        </p:tgtEl>
                                        <p:attrNameLst>
                                          <p:attrName>style.visibility</p:attrName>
                                        </p:attrNameLst>
                                      </p:cBhvr>
                                      <p:to>
                                        <p:strVal val="hidden"/>
                                      </p:to>
                                    </p:set>
                                  </p:childTnLst>
                                </p:cTn>
                              </p:par>
                              <p:par>
                                <p:cTn id="15" presetID="12" presetClass="exit" presetSubtype="4" fill="hold" grpId="1" nodeType="withEffect">
                                  <p:stCondLst>
                                    <p:cond delay="0"/>
                                  </p:stCondLst>
                                  <p:childTnLst>
                                    <p:anim calcmode="lin" valueType="num">
                                      <p:cBhvr additive="base">
                                        <p:cTn id="16" dur="500"/>
                                        <p:tgtEl>
                                          <p:spTgt spid="3"/>
                                        </p:tgtEl>
                                        <p:attrNameLst>
                                          <p:attrName>ppt_y</p:attrName>
                                        </p:attrNameLst>
                                      </p:cBhvr>
                                      <p:tavLst>
                                        <p:tav tm="0">
                                          <p:val>
                                            <p:strVal val="#ppt_y"/>
                                          </p:val>
                                        </p:tav>
                                        <p:tav tm="100000">
                                          <p:val>
                                            <p:strVal val="#ppt_y+#ppt_h*1.125000"/>
                                          </p:val>
                                        </p:tav>
                                      </p:tavLst>
                                    </p:anim>
                                    <p:animEffect transition="out" filter="wipe(down)">
                                      <p:cBhvr>
                                        <p:cTn id="17" dur="500"/>
                                        <p:tgtEl>
                                          <p:spTgt spid="3"/>
                                        </p:tgtEl>
                                      </p:cBhvr>
                                    </p:animEffect>
                                    <p:set>
                                      <p:cBhvr>
                                        <p:cTn id="18"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ECEE28B4-6601-A98F-30D4-A37A1312443B}"/>
              </a:ext>
            </a:extLst>
          </p:cNvPr>
          <p:cNvSpPr txBox="1">
            <a:spLocks/>
          </p:cNvSpPr>
          <p:nvPr/>
        </p:nvSpPr>
        <p:spPr bwMode="auto">
          <a:xfrm>
            <a:off x="785294" y="311785"/>
            <a:ext cx="10621411"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279525">
              <a:lnSpc>
                <a:spcPct val="90000"/>
              </a:lnSpc>
              <a:spcBef>
                <a:spcPts val="1400"/>
              </a:spcBef>
              <a:buFont typeface="Arial" panose="020B0604020202020204" pitchFamily="34" charset="0"/>
              <a:buChar char="•"/>
              <a:defRPr sz="3900">
                <a:solidFill>
                  <a:schemeClr val="tx1"/>
                </a:solidFill>
                <a:latin typeface="Calibri" panose="020F0502020204030204" pitchFamily="34" charset="0"/>
              </a:defRPr>
            </a:lvl1pPr>
            <a:lvl2pPr marL="958850" indent="-319088" defTabSz="1279525">
              <a:lnSpc>
                <a:spcPct val="90000"/>
              </a:lnSpc>
              <a:spcBef>
                <a:spcPts val="700"/>
              </a:spcBef>
              <a:buFont typeface="Arial" panose="020B0604020202020204" pitchFamily="34" charset="0"/>
              <a:buChar char="•"/>
              <a:defRPr sz="3300">
                <a:solidFill>
                  <a:schemeClr val="tx1"/>
                </a:solidFill>
                <a:latin typeface="Calibri" panose="020F0502020204030204" pitchFamily="34" charset="0"/>
              </a:defRPr>
            </a:lvl2pPr>
            <a:lvl3pPr marL="1600200" indent="-319088" defTabSz="1279525">
              <a:lnSpc>
                <a:spcPct val="90000"/>
              </a:lnSpc>
              <a:spcBef>
                <a:spcPts val="700"/>
              </a:spcBef>
              <a:buFont typeface="Arial" panose="020B0604020202020204" pitchFamily="34" charset="0"/>
              <a:buChar char="•"/>
              <a:defRPr sz="2800">
                <a:solidFill>
                  <a:schemeClr val="tx1"/>
                </a:solidFill>
                <a:latin typeface="Calibri" panose="020F0502020204030204" pitchFamily="34" charset="0"/>
              </a:defRPr>
            </a:lvl3pPr>
            <a:lvl4pPr marL="2239963" indent="-319088" defTabSz="1279525">
              <a:lnSpc>
                <a:spcPct val="90000"/>
              </a:lnSpc>
              <a:spcBef>
                <a:spcPts val="700"/>
              </a:spcBef>
              <a:buFont typeface="Arial" panose="020B0604020202020204" pitchFamily="34" charset="0"/>
              <a:buChar char="•"/>
              <a:defRPr sz="2500">
                <a:solidFill>
                  <a:schemeClr val="tx1"/>
                </a:solidFill>
                <a:latin typeface="Calibri" panose="020F0502020204030204" pitchFamily="34" charset="0"/>
              </a:defRPr>
            </a:lvl4pPr>
            <a:lvl5pPr marL="2879725" indent="-319088" defTabSz="1279525">
              <a:lnSpc>
                <a:spcPct val="90000"/>
              </a:lnSpc>
              <a:spcBef>
                <a:spcPts val="700"/>
              </a:spcBef>
              <a:buFont typeface="Arial" panose="020B0604020202020204" pitchFamily="34" charset="0"/>
              <a:buChar char="•"/>
              <a:defRPr sz="2500">
                <a:solidFill>
                  <a:schemeClr val="tx1"/>
                </a:solidFill>
                <a:latin typeface="Calibri" panose="020F0502020204030204" pitchFamily="34" charset="0"/>
              </a:defRPr>
            </a:lvl5pPr>
            <a:lvl6pPr marL="33369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6pPr>
            <a:lvl7pPr marL="37941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7pPr>
            <a:lvl8pPr marL="42513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8pPr>
            <a:lvl9pPr marL="47085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9pPr>
          </a:lstStyle>
          <a:p>
            <a:pPr algn="ctr">
              <a:buFont typeface="Arial" panose="020B0604020202020204" pitchFamily="34" charset="0"/>
              <a:buNone/>
              <a:defRPr/>
            </a:pPr>
            <a:r>
              <a:rPr lang="it-IT" altLang="it-IT" sz="2800" b="1" dirty="0" err="1">
                <a:solidFill>
                  <a:srgbClr val="C00000"/>
                </a:solidFill>
                <a:latin typeface="Arial" panose="020B0604020202020204" pitchFamily="34" charset="0"/>
                <a:ea typeface="MS PGothic" panose="020B0600070205080204" pitchFamily="34" charset="-128"/>
                <a:cs typeface="Arial" panose="020B0604020202020204" pitchFamily="34" charset="0"/>
              </a:rPr>
              <a:t>Conclusions</a:t>
            </a:r>
            <a:endParaRPr lang="it-IT" altLang="it-IT" sz="2800" b="1" dirty="0">
              <a:solidFill>
                <a:srgbClr val="C00000"/>
              </a:solidFill>
              <a:latin typeface="Arial" panose="020B0604020202020204" pitchFamily="34" charset="0"/>
              <a:ea typeface="MS PGothic" panose="020B0600070205080204" pitchFamily="34" charset="-128"/>
              <a:cs typeface="Arial" panose="020B0604020202020204" pitchFamily="34" charset="0"/>
            </a:endParaRPr>
          </a:p>
        </p:txBody>
      </p:sp>
      <p:sp>
        <p:nvSpPr>
          <p:cNvPr id="5" name="CasellaDiTesto 4">
            <a:extLst>
              <a:ext uri="{FF2B5EF4-FFF2-40B4-BE49-F238E27FC236}">
                <a16:creationId xmlns:a16="http://schemas.microsoft.com/office/drawing/2014/main" id="{97DCCA0A-F9FC-AFB9-F73D-9C3839C991BE}"/>
              </a:ext>
            </a:extLst>
          </p:cNvPr>
          <p:cNvSpPr txBox="1"/>
          <p:nvPr/>
        </p:nvSpPr>
        <p:spPr>
          <a:xfrm>
            <a:off x="785294" y="1017270"/>
            <a:ext cx="10747576" cy="4724370"/>
          </a:xfrm>
          <a:prstGeom prst="rect">
            <a:avLst/>
          </a:prstGeom>
          <a:noFill/>
        </p:spPr>
        <p:txBody>
          <a:bodyPr wrap="square" rtlCol="0">
            <a:spAutoFit/>
          </a:bodyPr>
          <a:lstStyle/>
          <a:p>
            <a:pPr marL="342900" indent="-342900" algn="just">
              <a:spcAft>
                <a:spcPts val="600"/>
              </a:spcAft>
              <a:buFont typeface="Wingdings" panose="05000000000000000000" pitchFamily="2" charset="2"/>
              <a:buChar char="Ø"/>
            </a:pPr>
            <a:r>
              <a:rPr lang="en-GB" sz="2200" kern="100" dirty="0">
                <a:latin typeface="Arial" panose="020B0604020202020204" pitchFamily="34" charset="0"/>
                <a:ea typeface="Calibri" panose="020F0502020204030204" pitchFamily="34" charset="0"/>
                <a:cs typeface="Arial" panose="020B0604020202020204" pitchFamily="34" charset="0"/>
              </a:rPr>
              <a:t>T</a:t>
            </a:r>
            <a:r>
              <a:rPr lang="en-GB" sz="2200" kern="100" dirty="0">
                <a:effectLst/>
                <a:latin typeface="Arial" panose="020B0604020202020204" pitchFamily="34" charset="0"/>
                <a:ea typeface="Calibri" panose="020F0502020204030204" pitchFamily="34" charset="0"/>
                <a:cs typeface="Arial" panose="020B0604020202020204" pitchFamily="34" charset="0"/>
              </a:rPr>
              <a:t>he aim of strengthening the </a:t>
            </a:r>
            <a:r>
              <a:rPr lang="en-GB" sz="2200" b="1" kern="100" dirty="0">
                <a:effectLst/>
                <a:latin typeface="Arial" panose="020B0604020202020204" pitchFamily="34" charset="0"/>
                <a:ea typeface="Calibri" panose="020F0502020204030204" pitchFamily="34" charset="0"/>
                <a:cs typeface="Arial" panose="020B0604020202020204" pitchFamily="34" charset="0"/>
              </a:rPr>
              <a:t>“structural transformative resilience”</a:t>
            </a:r>
            <a:r>
              <a:rPr lang="en-GB" sz="2200" kern="100" dirty="0">
                <a:effectLst/>
                <a:latin typeface="Arial" panose="020B0604020202020204" pitchFamily="34" charset="0"/>
                <a:ea typeface="Calibri" panose="020F0502020204030204" pitchFamily="34" charset="0"/>
                <a:cs typeface="Arial" panose="020B0604020202020204" pitchFamily="34" charset="0"/>
              </a:rPr>
              <a:t> of socioeconomic systems to future shocks has become a key ingredient of the new European policy frameworks. </a:t>
            </a:r>
          </a:p>
          <a:p>
            <a:pPr marL="342900" indent="-342900" algn="just">
              <a:spcAft>
                <a:spcPts val="600"/>
              </a:spcAft>
              <a:buFont typeface="Wingdings" panose="05000000000000000000" pitchFamily="2" charset="2"/>
              <a:buChar char="Ø"/>
            </a:pPr>
            <a:r>
              <a:rPr lang="en-GB" sz="2200" b="1" kern="100" dirty="0">
                <a:latin typeface="Arial" panose="020B0604020202020204" pitchFamily="34" charset="0"/>
                <a:ea typeface="Calibri" panose="020F0502020204030204" pitchFamily="34" charset="0"/>
                <a:cs typeface="Arial" panose="020B0604020202020204" pitchFamily="34" charset="0"/>
              </a:rPr>
              <a:t>T</a:t>
            </a:r>
            <a:r>
              <a:rPr lang="en-GB" sz="2200" b="1" kern="100" dirty="0">
                <a:effectLst/>
                <a:latin typeface="Arial" panose="020B0604020202020204" pitchFamily="34" charset="0"/>
                <a:ea typeface="Calibri" panose="020F0502020204030204" pitchFamily="34" charset="0"/>
                <a:cs typeface="Arial" panose="020B0604020202020204" pitchFamily="34" charset="0"/>
              </a:rPr>
              <a:t>he importance of social policies and social investments to achieve this result has been fully recognised</a:t>
            </a:r>
            <a:r>
              <a:rPr lang="en-GB" sz="2200" kern="100" dirty="0">
                <a:effectLst/>
                <a:latin typeface="Arial" panose="020B0604020202020204" pitchFamily="34" charset="0"/>
                <a:ea typeface="Calibri" panose="020F0502020204030204" pitchFamily="34" charset="0"/>
                <a:cs typeface="Arial" panose="020B0604020202020204" pitchFamily="34" charset="0"/>
              </a:rPr>
              <a:t> in the European Pillar of Social Rights, in the New Generation EU and in the new fiscal framework. </a:t>
            </a:r>
          </a:p>
          <a:p>
            <a:pPr marL="342900" indent="-342900" algn="just">
              <a:spcAft>
                <a:spcPts val="600"/>
              </a:spcAft>
              <a:buFont typeface="Wingdings" panose="05000000000000000000" pitchFamily="2" charset="2"/>
              <a:buChar char="Ø"/>
            </a:pPr>
            <a:r>
              <a:rPr lang="en-GB" sz="2200" kern="100" dirty="0">
                <a:effectLst/>
                <a:latin typeface="Arial" panose="020B0604020202020204" pitchFamily="34" charset="0"/>
                <a:ea typeface="Calibri" panose="020F0502020204030204" pitchFamily="34" charset="0"/>
                <a:cs typeface="Arial" panose="020B0604020202020204" pitchFamily="34" charset="0"/>
              </a:rPr>
              <a:t>This new way of looking at public policies is </a:t>
            </a:r>
            <a:r>
              <a:rPr lang="en-GB" sz="2200" b="1" kern="100" dirty="0">
                <a:effectLst/>
                <a:latin typeface="Arial" panose="020B0604020202020204" pitchFamily="34" charset="0"/>
                <a:ea typeface="Calibri" panose="020F0502020204030204" pitchFamily="34" charset="0"/>
                <a:cs typeface="Arial" panose="020B0604020202020204" pitchFamily="34" charset="0"/>
              </a:rPr>
              <a:t>an important achievement</a:t>
            </a:r>
            <a:r>
              <a:rPr lang="en-GB" sz="2200" kern="100" dirty="0">
                <a:effectLst/>
                <a:latin typeface="Arial" panose="020B0604020202020204" pitchFamily="34" charset="0"/>
                <a:ea typeface="Calibri" panose="020F0502020204030204" pitchFamily="34" charset="0"/>
                <a:cs typeface="Arial" panose="020B0604020202020204" pitchFamily="34" charset="0"/>
              </a:rPr>
              <a:t> for the EU.</a:t>
            </a:r>
          </a:p>
          <a:p>
            <a:pPr marL="342900" indent="-342900" algn="just">
              <a:spcAft>
                <a:spcPts val="600"/>
              </a:spcAft>
              <a:buFont typeface="Wingdings" panose="05000000000000000000" pitchFamily="2" charset="2"/>
              <a:buChar char="Ø"/>
            </a:pPr>
            <a:r>
              <a:rPr lang="en-GB" sz="2200" kern="100" dirty="0">
                <a:latin typeface="Arial" panose="020B0604020202020204" pitchFamily="34" charset="0"/>
                <a:ea typeface="Calibri" panose="020F0502020204030204" pitchFamily="34" charset="0"/>
                <a:cs typeface="Arial" panose="020B0604020202020204" pitchFamily="34" charset="0"/>
              </a:rPr>
              <a:t>T</a:t>
            </a:r>
            <a:r>
              <a:rPr lang="en-GB" sz="2200" kern="100" dirty="0">
                <a:effectLst/>
                <a:latin typeface="Arial" panose="020B0604020202020204" pitchFamily="34" charset="0"/>
                <a:ea typeface="Calibri" panose="020F0502020204030204" pitchFamily="34" charset="0"/>
                <a:cs typeface="Arial" panose="020B0604020202020204" pitchFamily="34" charset="0"/>
              </a:rPr>
              <a:t>o effectively implement the new fiscal framework a significant effort has to be carried out to </a:t>
            </a:r>
            <a:r>
              <a:rPr lang="en-GB" sz="2200" b="1" kern="100" dirty="0">
                <a:effectLst/>
                <a:latin typeface="Arial" panose="020B0604020202020204" pitchFamily="34" charset="0"/>
                <a:ea typeface="Calibri" panose="020F0502020204030204" pitchFamily="34" charset="0"/>
                <a:cs typeface="Arial" panose="020B0604020202020204" pitchFamily="34" charset="0"/>
              </a:rPr>
              <a:t>improve the analytical and statistical tools</a:t>
            </a:r>
            <a:r>
              <a:rPr lang="en-GB" sz="2200" kern="100" dirty="0">
                <a:effectLst/>
                <a:latin typeface="Arial" panose="020B0604020202020204" pitchFamily="34" charset="0"/>
                <a:ea typeface="Calibri" panose="020F0502020204030204" pitchFamily="34" charset="0"/>
                <a:cs typeface="Arial" panose="020B0604020202020204" pitchFamily="34" charset="0"/>
              </a:rPr>
              <a:t> currently used by the Commission to evaluate the future impacts of reforms and investments, including the social ones, on EU economies and societies, especially on </a:t>
            </a:r>
            <a:r>
              <a:rPr lang="en-GB" sz="2200" b="1" kern="100" dirty="0">
                <a:effectLst/>
                <a:latin typeface="Arial" panose="020B0604020202020204" pitchFamily="34" charset="0"/>
                <a:ea typeface="Calibri" panose="020F0502020204030204" pitchFamily="34" charset="0"/>
                <a:cs typeface="Arial" panose="020B0604020202020204" pitchFamily="34" charset="0"/>
              </a:rPr>
              <a:t>potential GDP</a:t>
            </a:r>
            <a:r>
              <a:rPr lang="en-GB" sz="2200" kern="100" dirty="0">
                <a:effectLst/>
                <a:latin typeface="Arial" panose="020B0604020202020204" pitchFamily="34" charset="0"/>
                <a:ea typeface="Calibri" panose="020F0502020204030204" pitchFamily="34" charset="0"/>
                <a:cs typeface="Arial" panose="020B0604020202020204" pitchFamily="34" charset="0"/>
              </a:rPr>
              <a:t> and on </a:t>
            </a:r>
            <a:r>
              <a:rPr lang="en-GB" sz="2200" b="1" kern="100" dirty="0">
                <a:effectLst/>
                <a:latin typeface="Arial" panose="020B0604020202020204" pitchFamily="34" charset="0"/>
                <a:ea typeface="Calibri" panose="020F0502020204030204" pitchFamily="34" charset="0"/>
                <a:cs typeface="Arial" panose="020B0604020202020204" pitchFamily="34" charset="0"/>
              </a:rPr>
              <a:t>structural transformative resilience</a:t>
            </a:r>
            <a:r>
              <a:rPr lang="en-GB" sz="2200" kern="100" dirty="0">
                <a:effectLst/>
                <a:latin typeface="Arial" panose="020B0604020202020204" pitchFamily="34" charset="0"/>
                <a:ea typeface="Calibri" panose="020F0502020204030204" pitchFamily="34" charset="0"/>
                <a:cs typeface="Arial" panose="020B0604020202020204" pitchFamily="34" charset="0"/>
              </a:rPr>
              <a:t>.</a:t>
            </a:r>
            <a:endParaRPr lang="it-IT" sz="2200" kern="1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34935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asellaDiTesto 2">
            <a:extLst>
              <a:ext uri="{FF2B5EF4-FFF2-40B4-BE49-F238E27FC236}">
                <a16:creationId xmlns:a16="http://schemas.microsoft.com/office/drawing/2014/main" id="{AEF6F17C-6C8C-429B-92EC-9DD6E7B15DBB}"/>
              </a:ext>
            </a:extLst>
          </p:cNvPr>
          <p:cNvSpPr txBox="1">
            <a:spLocks noChangeArrowheads="1"/>
          </p:cNvSpPr>
          <p:nvPr/>
        </p:nvSpPr>
        <p:spPr bwMode="auto">
          <a:xfrm>
            <a:off x="785294" y="1213067"/>
            <a:ext cx="10450396"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ts val="0"/>
              </a:spcBef>
              <a:spcAft>
                <a:spcPts val="600"/>
              </a:spcAft>
              <a:buFont typeface="Wingdings" panose="05000000000000000000" pitchFamily="2" charset="2"/>
              <a:buChar char="Ø"/>
            </a:pPr>
            <a:r>
              <a:rPr lang="en-GB" sz="2200" dirty="0">
                <a:effectLst/>
                <a:ea typeface="Calibri" panose="020F0502020204030204" pitchFamily="34" charset="0"/>
                <a:cs typeface="Arial" panose="020B0604020202020204" pitchFamily="34" charset="0"/>
              </a:rPr>
              <a:t>The </a:t>
            </a:r>
            <a:r>
              <a:rPr lang="en-GB" sz="2200" b="1" dirty="0">
                <a:effectLst/>
                <a:ea typeface="Calibri" panose="020F0502020204030204" pitchFamily="34" charset="0"/>
                <a:cs typeface="Arial" panose="020B0604020202020204" pitchFamily="34" charset="0"/>
              </a:rPr>
              <a:t>European Pillar of Social Rights</a:t>
            </a:r>
            <a:r>
              <a:rPr lang="en-GB" sz="2200" dirty="0">
                <a:effectLst/>
                <a:ea typeface="Calibri" panose="020F0502020204030204" pitchFamily="34" charset="0"/>
                <a:cs typeface="Arial" panose="020B0604020202020204" pitchFamily="34" charset="0"/>
              </a:rPr>
              <a:t> has been agreed </a:t>
            </a:r>
            <a:r>
              <a:rPr lang="en-US" sz="2200" dirty="0">
                <a:effectLst/>
                <a:ea typeface="Calibri" panose="020F0502020204030204" pitchFamily="34" charset="0"/>
                <a:cs typeface="Arial" panose="020B0604020202020204" pitchFamily="34" charset="0"/>
              </a:rPr>
              <a:t>to provide guidance in addressing common employment, skills and social challenges, and to foster upward convergence in working and living conditions in the European Union</a:t>
            </a:r>
            <a:r>
              <a:rPr lang="en-GB" sz="2400" dirty="0">
                <a:effectLst/>
                <a:ea typeface="Calibri" panose="020F0502020204030204" pitchFamily="34" charset="0"/>
                <a:cs typeface="Arial" panose="020B0604020202020204" pitchFamily="34" charset="0"/>
              </a:rPr>
              <a:t>. </a:t>
            </a:r>
          </a:p>
          <a:p>
            <a:pPr>
              <a:spcBef>
                <a:spcPts val="0"/>
              </a:spcBef>
              <a:spcAft>
                <a:spcPts val="600"/>
              </a:spcAft>
              <a:buFont typeface="Wingdings" panose="05000000000000000000" pitchFamily="2" charset="2"/>
              <a:buChar char="Ø"/>
            </a:pPr>
            <a:endParaRPr lang="en-GB" sz="2400" b="1" dirty="0">
              <a:ea typeface="Calibri" panose="020F0502020204030204" pitchFamily="34" charset="0"/>
              <a:cs typeface="Arial" panose="020B0604020202020204" pitchFamily="34" charset="0"/>
            </a:endParaRPr>
          </a:p>
          <a:p>
            <a:pPr>
              <a:spcBef>
                <a:spcPts val="0"/>
              </a:spcBef>
              <a:spcAft>
                <a:spcPts val="600"/>
              </a:spcAft>
              <a:buFont typeface="Wingdings" panose="05000000000000000000" pitchFamily="2" charset="2"/>
              <a:buChar char="Ø"/>
            </a:pPr>
            <a:r>
              <a:rPr lang="en-GB" sz="2200" b="1" dirty="0">
                <a:effectLst/>
                <a:ea typeface="Calibri" panose="020F0502020204030204" pitchFamily="34" charset="0"/>
                <a:cs typeface="Arial" panose="020B0604020202020204" pitchFamily="34" charset="0"/>
              </a:rPr>
              <a:t>Welfare state and social investments are vital </a:t>
            </a:r>
            <a:r>
              <a:rPr lang="en-GB" sz="2200" dirty="0">
                <a:effectLst/>
                <a:ea typeface="Calibri" panose="020F0502020204030204" pitchFamily="34" charset="0"/>
                <a:cs typeface="Arial" panose="020B0604020202020204" pitchFamily="34" charset="0"/>
              </a:rPr>
              <a:t>to successfully manage our socioeconomic system in turbulent times: </a:t>
            </a:r>
          </a:p>
          <a:p>
            <a:pPr lvl="1" algn="just">
              <a:spcBef>
                <a:spcPts val="0"/>
              </a:spcBef>
              <a:spcAft>
                <a:spcPts val="600"/>
              </a:spcAft>
              <a:buFont typeface="Wingdings" panose="05000000000000000000" pitchFamily="2" charset="2"/>
              <a:buChar char="Ø"/>
            </a:pPr>
            <a:r>
              <a:rPr lang="en-GB" sz="2000" b="1" dirty="0">
                <a:effectLst/>
                <a:ea typeface="Calibri" panose="020F0502020204030204" pitchFamily="34" charset="0"/>
                <a:cs typeface="Arial" panose="020B0604020202020204" pitchFamily="34" charset="0"/>
              </a:rPr>
              <a:t>when a crisis occurs</a:t>
            </a:r>
            <a:r>
              <a:rPr lang="en-GB" sz="2000" dirty="0">
                <a:effectLst/>
                <a:ea typeface="Calibri" panose="020F0502020204030204" pitchFamily="34" charset="0"/>
                <a:cs typeface="Arial" panose="020B0604020202020204" pitchFamily="34" charset="0"/>
              </a:rPr>
              <a:t>, inclusive and adequate social protection schemes turn out to be the most important feature in predicting the absorptive capacity of a country;</a:t>
            </a:r>
          </a:p>
          <a:p>
            <a:pPr lvl="1" algn="just">
              <a:spcBef>
                <a:spcPts val="0"/>
              </a:spcBef>
              <a:spcAft>
                <a:spcPts val="600"/>
              </a:spcAft>
              <a:buFont typeface="Wingdings" panose="05000000000000000000" pitchFamily="2" charset="2"/>
              <a:buChar char="Ø"/>
            </a:pPr>
            <a:r>
              <a:rPr lang="en-GB" sz="2000" b="1" dirty="0">
                <a:ea typeface="Calibri" panose="020F0502020204030204" pitchFamily="34" charset="0"/>
                <a:cs typeface="Arial" panose="020B0604020202020204" pitchFamily="34" charset="0"/>
              </a:rPr>
              <a:t>before the crisis occurs</a:t>
            </a:r>
            <a:r>
              <a:rPr lang="en-GB" sz="2000" dirty="0">
                <a:ea typeface="Calibri" panose="020F0502020204030204" pitchFamily="34" charset="0"/>
                <a:cs typeface="Arial" panose="020B0604020202020204" pitchFamily="34" charset="0"/>
              </a:rPr>
              <a:t>, </a:t>
            </a:r>
            <a:r>
              <a:rPr lang="en-GB" sz="2000" dirty="0">
                <a:effectLst/>
                <a:ea typeface="Calibri" panose="020F0502020204030204" pitchFamily="34" charset="0"/>
                <a:cs typeface="Arial" panose="020B0604020202020204" pitchFamily="34" charset="0"/>
              </a:rPr>
              <a:t>according to the “transformative resilience” framework adopted as “new compass” of European policies, social </a:t>
            </a:r>
            <a:r>
              <a:rPr lang="en-GB" sz="2000" dirty="0">
                <a:ea typeface="Calibri" panose="020F0502020204030204" pitchFamily="34" charset="0"/>
                <a:cs typeface="Arial" panose="020B0604020202020204" pitchFamily="34" charset="0"/>
              </a:rPr>
              <a:t>investments, a</a:t>
            </a:r>
            <a:r>
              <a:rPr lang="en-GB" sz="2000" dirty="0">
                <a:effectLst/>
                <a:ea typeface="Calibri" panose="020F0502020204030204" pitchFamily="34" charset="0"/>
                <a:cs typeface="Arial" panose="020B0604020202020204" pitchFamily="34" charset="0"/>
              </a:rPr>
              <a:t>ctive labour market policies, inclusive early childhood education and care policies, etc. are key to ensure social sustainability and to increase potential growth and employment.</a:t>
            </a:r>
            <a:endParaRPr lang="it-IT" sz="2000" kern="100" dirty="0">
              <a:effectLst/>
              <a:ea typeface="Calibri" panose="020F0502020204030204" pitchFamily="34" charset="0"/>
              <a:cs typeface="Arial" panose="020B0604020202020204" pitchFamily="34" charset="0"/>
            </a:endParaRPr>
          </a:p>
        </p:txBody>
      </p:sp>
      <p:sp>
        <p:nvSpPr>
          <p:cNvPr id="2" name="Subtitle 2">
            <a:extLst>
              <a:ext uri="{FF2B5EF4-FFF2-40B4-BE49-F238E27FC236}">
                <a16:creationId xmlns:a16="http://schemas.microsoft.com/office/drawing/2014/main" id="{ECEE28B4-6601-A98F-30D4-A37A1312443B}"/>
              </a:ext>
            </a:extLst>
          </p:cNvPr>
          <p:cNvSpPr txBox="1">
            <a:spLocks/>
          </p:cNvSpPr>
          <p:nvPr/>
        </p:nvSpPr>
        <p:spPr bwMode="auto">
          <a:xfrm>
            <a:off x="785294" y="311785"/>
            <a:ext cx="10621411"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279525">
              <a:lnSpc>
                <a:spcPct val="90000"/>
              </a:lnSpc>
              <a:spcBef>
                <a:spcPts val="1400"/>
              </a:spcBef>
              <a:buFont typeface="Arial" panose="020B0604020202020204" pitchFamily="34" charset="0"/>
              <a:buChar char="•"/>
              <a:defRPr sz="3900">
                <a:solidFill>
                  <a:schemeClr val="tx1"/>
                </a:solidFill>
                <a:latin typeface="Calibri" panose="020F0502020204030204" pitchFamily="34" charset="0"/>
              </a:defRPr>
            </a:lvl1pPr>
            <a:lvl2pPr marL="958850" indent="-319088" defTabSz="1279525">
              <a:lnSpc>
                <a:spcPct val="90000"/>
              </a:lnSpc>
              <a:spcBef>
                <a:spcPts val="700"/>
              </a:spcBef>
              <a:buFont typeface="Arial" panose="020B0604020202020204" pitchFamily="34" charset="0"/>
              <a:buChar char="•"/>
              <a:defRPr sz="3300">
                <a:solidFill>
                  <a:schemeClr val="tx1"/>
                </a:solidFill>
                <a:latin typeface="Calibri" panose="020F0502020204030204" pitchFamily="34" charset="0"/>
              </a:defRPr>
            </a:lvl2pPr>
            <a:lvl3pPr marL="1600200" indent="-319088" defTabSz="1279525">
              <a:lnSpc>
                <a:spcPct val="90000"/>
              </a:lnSpc>
              <a:spcBef>
                <a:spcPts val="700"/>
              </a:spcBef>
              <a:buFont typeface="Arial" panose="020B0604020202020204" pitchFamily="34" charset="0"/>
              <a:buChar char="•"/>
              <a:defRPr sz="2800">
                <a:solidFill>
                  <a:schemeClr val="tx1"/>
                </a:solidFill>
                <a:latin typeface="Calibri" panose="020F0502020204030204" pitchFamily="34" charset="0"/>
              </a:defRPr>
            </a:lvl3pPr>
            <a:lvl4pPr marL="2239963" indent="-319088" defTabSz="1279525">
              <a:lnSpc>
                <a:spcPct val="90000"/>
              </a:lnSpc>
              <a:spcBef>
                <a:spcPts val="700"/>
              </a:spcBef>
              <a:buFont typeface="Arial" panose="020B0604020202020204" pitchFamily="34" charset="0"/>
              <a:buChar char="•"/>
              <a:defRPr sz="2500">
                <a:solidFill>
                  <a:schemeClr val="tx1"/>
                </a:solidFill>
                <a:latin typeface="Calibri" panose="020F0502020204030204" pitchFamily="34" charset="0"/>
              </a:defRPr>
            </a:lvl4pPr>
            <a:lvl5pPr marL="2879725" indent="-319088" defTabSz="1279525">
              <a:lnSpc>
                <a:spcPct val="90000"/>
              </a:lnSpc>
              <a:spcBef>
                <a:spcPts val="700"/>
              </a:spcBef>
              <a:buFont typeface="Arial" panose="020B0604020202020204" pitchFamily="34" charset="0"/>
              <a:buChar char="•"/>
              <a:defRPr sz="2500">
                <a:solidFill>
                  <a:schemeClr val="tx1"/>
                </a:solidFill>
                <a:latin typeface="Calibri" panose="020F0502020204030204" pitchFamily="34" charset="0"/>
              </a:defRPr>
            </a:lvl5pPr>
            <a:lvl6pPr marL="33369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6pPr>
            <a:lvl7pPr marL="37941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7pPr>
            <a:lvl8pPr marL="42513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8pPr>
            <a:lvl9pPr marL="47085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9pPr>
          </a:lstStyle>
          <a:p>
            <a:pPr algn="ctr">
              <a:buFont typeface="Arial" panose="020B0604020202020204" pitchFamily="34" charset="0"/>
              <a:buNone/>
              <a:defRPr/>
            </a:pPr>
            <a:r>
              <a:rPr lang="it-IT" altLang="it-IT" sz="2800" b="1" dirty="0">
                <a:solidFill>
                  <a:srgbClr val="C00000"/>
                </a:solidFill>
                <a:latin typeface="Arial" panose="020B0604020202020204" pitchFamily="34" charset="0"/>
                <a:ea typeface="MS PGothic" panose="020B0600070205080204" pitchFamily="34" charset="-128"/>
                <a:cs typeface="Arial" panose="020B0604020202020204" pitchFamily="34" charset="0"/>
              </a:rPr>
              <a:t>The </a:t>
            </a:r>
            <a:r>
              <a:rPr lang="it-IT" altLang="it-IT" sz="2800" b="1" dirty="0" err="1">
                <a:solidFill>
                  <a:srgbClr val="C00000"/>
                </a:solidFill>
                <a:latin typeface="Arial" panose="020B0604020202020204" pitchFamily="34" charset="0"/>
                <a:ea typeface="MS PGothic" panose="020B0600070205080204" pitchFamily="34" charset="-128"/>
                <a:cs typeface="Arial" panose="020B0604020202020204" pitchFamily="34" charset="0"/>
              </a:rPr>
              <a:t>role</a:t>
            </a:r>
            <a:r>
              <a:rPr lang="it-IT" altLang="it-IT" sz="2800" b="1" dirty="0">
                <a:solidFill>
                  <a:srgbClr val="C00000"/>
                </a:solidFill>
                <a:latin typeface="Arial" panose="020B0604020202020204" pitchFamily="34" charset="0"/>
                <a:ea typeface="MS PGothic" panose="020B0600070205080204" pitchFamily="34" charset="-128"/>
                <a:cs typeface="Arial" panose="020B0604020202020204" pitchFamily="34" charset="0"/>
              </a:rPr>
              <a:t> of social policies to build a </a:t>
            </a:r>
            <a:r>
              <a:rPr lang="it-IT" altLang="it-IT" sz="2800" b="1" dirty="0" err="1">
                <a:solidFill>
                  <a:srgbClr val="C00000"/>
                </a:solidFill>
                <a:latin typeface="Arial" panose="020B0604020202020204" pitchFamily="34" charset="0"/>
                <a:ea typeface="MS PGothic" panose="020B0600070205080204" pitchFamily="34" charset="-128"/>
                <a:cs typeface="Arial" panose="020B0604020202020204" pitchFamily="34" charset="0"/>
              </a:rPr>
              <a:t>stronger</a:t>
            </a:r>
            <a:r>
              <a:rPr lang="it-IT" altLang="it-IT" sz="2800" b="1" dirty="0">
                <a:solidFill>
                  <a:srgbClr val="C00000"/>
                </a:solidFill>
                <a:latin typeface="Arial" panose="020B0604020202020204" pitchFamily="34" charset="0"/>
                <a:ea typeface="MS PGothic" panose="020B0600070205080204" pitchFamily="34" charset="-128"/>
                <a:cs typeface="Arial" panose="020B0604020202020204" pitchFamily="34" charset="0"/>
              </a:rPr>
              <a:t> Europe</a:t>
            </a:r>
          </a:p>
        </p:txBody>
      </p:sp>
    </p:spTree>
    <p:extLst>
      <p:ext uri="{BB962C8B-B14F-4D97-AF65-F5344CB8AC3E}">
        <p14:creationId xmlns:p14="http://schemas.microsoft.com/office/powerpoint/2010/main" val="436983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ECEE28B4-6601-A98F-30D4-A37A1312443B}"/>
              </a:ext>
            </a:extLst>
          </p:cNvPr>
          <p:cNvSpPr txBox="1">
            <a:spLocks/>
          </p:cNvSpPr>
          <p:nvPr/>
        </p:nvSpPr>
        <p:spPr bwMode="auto">
          <a:xfrm>
            <a:off x="785294" y="311785"/>
            <a:ext cx="10621411"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279525">
              <a:lnSpc>
                <a:spcPct val="90000"/>
              </a:lnSpc>
              <a:spcBef>
                <a:spcPts val="1400"/>
              </a:spcBef>
              <a:buFont typeface="Arial" panose="020B0604020202020204" pitchFamily="34" charset="0"/>
              <a:buChar char="•"/>
              <a:defRPr sz="3900">
                <a:solidFill>
                  <a:schemeClr val="tx1"/>
                </a:solidFill>
                <a:latin typeface="Calibri" panose="020F0502020204030204" pitchFamily="34" charset="0"/>
              </a:defRPr>
            </a:lvl1pPr>
            <a:lvl2pPr marL="958850" indent="-319088" defTabSz="1279525">
              <a:lnSpc>
                <a:spcPct val="90000"/>
              </a:lnSpc>
              <a:spcBef>
                <a:spcPts val="700"/>
              </a:spcBef>
              <a:buFont typeface="Arial" panose="020B0604020202020204" pitchFamily="34" charset="0"/>
              <a:buChar char="•"/>
              <a:defRPr sz="3300">
                <a:solidFill>
                  <a:schemeClr val="tx1"/>
                </a:solidFill>
                <a:latin typeface="Calibri" panose="020F0502020204030204" pitchFamily="34" charset="0"/>
              </a:defRPr>
            </a:lvl2pPr>
            <a:lvl3pPr marL="1600200" indent="-319088" defTabSz="1279525">
              <a:lnSpc>
                <a:spcPct val="90000"/>
              </a:lnSpc>
              <a:spcBef>
                <a:spcPts val="700"/>
              </a:spcBef>
              <a:buFont typeface="Arial" panose="020B0604020202020204" pitchFamily="34" charset="0"/>
              <a:buChar char="•"/>
              <a:defRPr sz="2800">
                <a:solidFill>
                  <a:schemeClr val="tx1"/>
                </a:solidFill>
                <a:latin typeface="Calibri" panose="020F0502020204030204" pitchFamily="34" charset="0"/>
              </a:defRPr>
            </a:lvl3pPr>
            <a:lvl4pPr marL="2239963" indent="-319088" defTabSz="1279525">
              <a:lnSpc>
                <a:spcPct val="90000"/>
              </a:lnSpc>
              <a:spcBef>
                <a:spcPts val="700"/>
              </a:spcBef>
              <a:buFont typeface="Arial" panose="020B0604020202020204" pitchFamily="34" charset="0"/>
              <a:buChar char="•"/>
              <a:defRPr sz="2500">
                <a:solidFill>
                  <a:schemeClr val="tx1"/>
                </a:solidFill>
                <a:latin typeface="Calibri" panose="020F0502020204030204" pitchFamily="34" charset="0"/>
              </a:defRPr>
            </a:lvl4pPr>
            <a:lvl5pPr marL="2879725" indent="-319088" defTabSz="1279525">
              <a:lnSpc>
                <a:spcPct val="90000"/>
              </a:lnSpc>
              <a:spcBef>
                <a:spcPts val="700"/>
              </a:spcBef>
              <a:buFont typeface="Arial" panose="020B0604020202020204" pitchFamily="34" charset="0"/>
              <a:buChar char="•"/>
              <a:defRPr sz="2500">
                <a:solidFill>
                  <a:schemeClr val="tx1"/>
                </a:solidFill>
                <a:latin typeface="Calibri" panose="020F0502020204030204" pitchFamily="34" charset="0"/>
              </a:defRPr>
            </a:lvl5pPr>
            <a:lvl6pPr marL="33369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6pPr>
            <a:lvl7pPr marL="37941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7pPr>
            <a:lvl8pPr marL="42513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8pPr>
            <a:lvl9pPr marL="47085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9pPr>
          </a:lstStyle>
          <a:p>
            <a:pPr algn="ctr">
              <a:buFont typeface="Arial" panose="020B0604020202020204" pitchFamily="34" charset="0"/>
              <a:buNone/>
              <a:defRPr/>
            </a:pPr>
            <a:r>
              <a:rPr lang="it-IT" altLang="it-IT" sz="2800" b="1" dirty="0">
                <a:solidFill>
                  <a:srgbClr val="C00000"/>
                </a:solidFill>
                <a:latin typeface="Arial" panose="020B0604020202020204" pitchFamily="34" charset="0"/>
                <a:ea typeface="MS PGothic" panose="020B0600070205080204" pitchFamily="34" charset="-128"/>
                <a:cs typeface="Arial" panose="020B0604020202020204" pitchFamily="34" charset="0"/>
              </a:rPr>
              <a:t>How to build «</a:t>
            </a:r>
            <a:r>
              <a:rPr lang="it-IT" altLang="it-IT" sz="2800" b="1" dirty="0" err="1">
                <a:solidFill>
                  <a:srgbClr val="C00000"/>
                </a:solidFill>
                <a:latin typeface="Arial" panose="020B0604020202020204" pitchFamily="34" charset="0"/>
                <a:ea typeface="MS PGothic" panose="020B0600070205080204" pitchFamily="34" charset="-128"/>
                <a:cs typeface="Arial" panose="020B0604020202020204" pitchFamily="34" charset="0"/>
              </a:rPr>
              <a:t>transformative</a:t>
            </a:r>
            <a:r>
              <a:rPr lang="it-IT" altLang="it-IT" sz="2800" b="1" dirty="0">
                <a:solidFill>
                  <a:srgbClr val="C00000"/>
                </a:solidFill>
                <a:latin typeface="Arial" panose="020B0604020202020204" pitchFamily="34" charset="0"/>
                <a:ea typeface="MS PGothic" panose="020B0600070205080204" pitchFamily="34" charset="-128"/>
                <a:cs typeface="Arial" panose="020B0604020202020204" pitchFamily="34" charset="0"/>
              </a:rPr>
              <a:t> </a:t>
            </a:r>
            <a:r>
              <a:rPr lang="it-IT" altLang="it-IT" sz="2800" b="1" dirty="0" err="1">
                <a:solidFill>
                  <a:srgbClr val="C00000"/>
                </a:solidFill>
                <a:latin typeface="Arial" panose="020B0604020202020204" pitchFamily="34" charset="0"/>
                <a:ea typeface="MS PGothic" panose="020B0600070205080204" pitchFamily="34" charset="-128"/>
                <a:cs typeface="Arial" panose="020B0604020202020204" pitchFamily="34" charset="0"/>
              </a:rPr>
              <a:t>resilience</a:t>
            </a:r>
            <a:r>
              <a:rPr lang="it-IT" altLang="it-IT" sz="2800" b="1" dirty="0">
                <a:solidFill>
                  <a:srgbClr val="C00000"/>
                </a:solidFill>
                <a:latin typeface="Arial" panose="020B0604020202020204" pitchFamily="34" charset="0"/>
                <a:ea typeface="MS PGothic" panose="020B0600070205080204" pitchFamily="34" charset="-128"/>
                <a:cs typeface="Arial" panose="020B0604020202020204" pitchFamily="34" charset="0"/>
              </a:rPr>
              <a:t>»</a:t>
            </a:r>
          </a:p>
        </p:txBody>
      </p:sp>
      <p:pic>
        <p:nvPicPr>
          <p:cNvPr id="7" name="Immagine 6">
            <a:extLst>
              <a:ext uri="{FF2B5EF4-FFF2-40B4-BE49-F238E27FC236}">
                <a16:creationId xmlns:a16="http://schemas.microsoft.com/office/drawing/2014/main" id="{A03FBF8F-362A-5F95-8EE3-ACBACB8436C7}"/>
              </a:ext>
            </a:extLst>
          </p:cNvPr>
          <p:cNvPicPr>
            <a:picLocks noChangeAspect="1"/>
          </p:cNvPicPr>
          <p:nvPr/>
        </p:nvPicPr>
        <p:blipFill>
          <a:blip r:embed="rId2"/>
          <a:stretch>
            <a:fillRect/>
          </a:stretch>
        </p:blipFill>
        <p:spPr>
          <a:xfrm>
            <a:off x="315993" y="892175"/>
            <a:ext cx="7557624" cy="5073650"/>
          </a:xfrm>
          <a:prstGeom prst="rect">
            <a:avLst/>
          </a:prstGeom>
        </p:spPr>
      </p:pic>
      <p:sp>
        <p:nvSpPr>
          <p:cNvPr id="3" name="CasellaDiTesto 2">
            <a:extLst>
              <a:ext uri="{FF2B5EF4-FFF2-40B4-BE49-F238E27FC236}">
                <a16:creationId xmlns:a16="http://schemas.microsoft.com/office/drawing/2014/main" id="{2F297BFD-9E70-65F5-A715-401E61298F10}"/>
              </a:ext>
            </a:extLst>
          </p:cNvPr>
          <p:cNvSpPr txBox="1"/>
          <p:nvPr/>
        </p:nvSpPr>
        <p:spPr>
          <a:xfrm>
            <a:off x="7873617" y="994410"/>
            <a:ext cx="3819273" cy="5309146"/>
          </a:xfrm>
          <a:prstGeom prst="rect">
            <a:avLst/>
          </a:prstGeom>
          <a:noFill/>
        </p:spPr>
        <p:txBody>
          <a:bodyPr wrap="square" rtlCol="0">
            <a:spAutoFit/>
          </a:bodyPr>
          <a:lstStyle/>
          <a:p>
            <a:pPr algn="just">
              <a:spcAft>
                <a:spcPts val="600"/>
              </a:spcAft>
              <a:buFont typeface="Wingdings" panose="05000000000000000000" pitchFamily="2" charset="2"/>
              <a:buChar char="Ø"/>
            </a:pPr>
            <a:r>
              <a:rPr lang="en-GB" sz="1800" kern="100" dirty="0">
                <a:effectLst/>
                <a:ea typeface="Calibri" panose="020F0502020204030204" pitchFamily="34" charset="0"/>
                <a:cs typeface="Arial" panose="020B0604020202020204" pitchFamily="34" charset="0"/>
              </a:rPr>
              <a:t> </a:t>
            </a:r>
            <a:r>
              <a:rPr lang="en-GB" sz="1800" kern="100" dirty="0">
                <a:effectLst/>
                <a:latin typeface="Arial" panose="020B0604020202020204" pitchFamily="34" charset="0"/>
                <a:ea typeface="Calibri" panose="020F0502020204030204" pitchFamily="34" charset="0"/>
                <a:cs typeface="Arial" panose="020B0604020202020204" pitchFamily="34" charset="0"/>
              </a:rPr>
              <a:t>Public policies must both </a:t>
            </a:r>
            <a:r>
              <a:rPr lang="en-GB" sz="1800" b="1" kern="100" dirty="0">
                <a:effectLst/>
                <a:latin typeface="Arial" panose="020B0604020202020204" pitchFamily="34" charset="0"/>
                <a:ea typeface="Calibri" panose="020F0502020204030204" pitchFamily="34" charset="0"/>
                <a:cs typeface="Arial" panose="020B0604020202020204" pitchFamily="34" charset="0"/>
              </a:rPr>
              <a:t>sustain the socio-economic system in the short run </a:t>
            </a:r>
            <a:r>
              <a:rPr lang="en-GB" sz="1800" kern="100" dirty="0">
                <a:effectLst/>
                <a:latin typeface="Arial" panose="020B0604020202020204" pitchFamily="34" charset="0"/>
                <a:ea typeface="Calibri" panose="020F0502020204030204" pitchFamily="34" charset="0"/>
                <a:cs typeface="Arial" panose="020B0604020202020204" pitchFamily="34" charset="0"/>
              </a:rPr>
              <a:t>and </a:t>
            </a:r>
            <a:r>
              <a:rPr lang="en-GB" sz="1800" b="1" kern="100" dirty="0">
                <a:effectLst/>
                <a:latin typeface="Arial" panose="020B0604020202020204" pitchFamily="34" charset="0"/>
                <a:ea typeface="Calibri" panose="020F0502020204030204" pitchFamily="34" charset="0"/>
                <a:cs typeface="Arial" panose="020B0604020202020204" pitchFamily="34" charset="0"/>
              </a:rPr>
              <a:t>stimulate its transformation</a:t>
            </a:r>
            <a:r>
              <a:rPr lang="en-GB" sz="1800" kern="100" dirty="0">
                <a:effectLst/>
                <a:latin typeface="Arial" panose="020B0604020202020204" pitchFamily="34" charset="0"/>
                <a:ea typeface="Calibri" panose="020F0502020204030204" pitchFamily="34" charset="0"/>
                <a:cs typeface="Arial" panose="020B0604020202020204" pitchFamily="34" charset="0"/>
              </a:rPr>
              <a:t> towards more sustainable conditions. </a:t>
            </a:r>
          </a:p>
          <a:p>
            <a:pPr algn="just">
              <a:spcAft>
                <a:spcPts val="600"/>
              </a:spcAft>
              <a:buFont typeface="Wingdings" panose="05000000000000000000" pitchFamily="2" charset="2"/>
              <a:buChar char="Ø"/>
            </a:pPr>
            <a:r>
              <a:rPr lang="en-GB" sz="1800" kern="100" dirty="0">
                <a:effectLst/>
                <a:latin typeface="Arial" panose="020B0604020202020204" pitchFamily="34" charset="0"/>
                <a:ea typeface="Calibri" panose="020F0502020204030204" pitchFamily="34" charset="0"/>
                <a:cs typeface="Arial" panose="020B0604020202020204" pitchFamily="34" charset="0"/>
              </a:rPr>
              <a:t> It is necessary to design </a:t>
            </a:r>
            <a:r>
              <a:rPr lang="en-GB" sz="1800" b="1" kern="100" dirty="0">
                <a:effectLst/>
                <a:latin typeface="Arial" panose="020B0604020202020204" pitchFamily="34" charset="0"/>
                <a:ea typeface="Calibri" panose="020F0502020204030204" pitchFamily="34" charset="0"/>
                <a:cs typeface="Arial" panose="020B0604020202020204" pitchFamily="34" charset="0"/>
              </a:rPr>
              <a:t>strong responses to shocks when they happen</a:t>
            </a:r>
            <a:r>
              <a:rPr lang="en-GB" sz="1800" kern="100" dirty="0">
                <a:effectLst/>
                <a:latin typeface="Arial" panose="020B0604020202020204" pitchFamily="34" charset="0"/>
                <a:ea typeface="Calibri" panose="020F0502020204030204" pitchFamily="34" charset="0"/>
                <a:cs typeface="Arial" panose="020B0604020202020204" pitchFamily="34" charset="0"/>
              </a:rPr>
              <a:t>, as well as </a:t>
            </a:r>
            <a:r>
              <a:rPr lang="en-GB" sz="1800" b="1" kern="100" dirty="0">
                <a:effectLst/>
                <a:latin typeface="Arial" panose="020B0604020202020204" pitchFamily="34" charset="0"/>
                <a:ea typeface="Calibri" panose="020F0502020204030204" pitchFamily="34" charset="0"/>
                <a:cs typeface="Arial" panose="020B0604020202020204" pitchFamily="34" charset="0"/>
              </a:rPr>
              <a:t>to prepare our countries to face a turbulent future</a:t>
            </a:r>
            <a:r>
              <a:rPr lang="en-GB" sz="1800" kern="100" dirty="0">
                <a:effectLst/>
                <a:latin typeface="Arial" panose="020B0604020202020204" pitchFamily="34" charset="0"/>
                <a:ea typeface="Calibri" panose="020F0502020204030204" pitchFamily="34" charset="0"/>
                <a:cs typeface="Arial" panose="020B0604020202020204" pitchFamily="34" charset="0"/>
              </a:rPr>
              <a:t>. </a:t>
            </a:r>
          </a:p>
          <a:p>
            <a:pPr algn="just">
              <a:spcAft>
                <a:spcPts val="600"/>
              </a:spcAft>
              <a:buFont typeface="Wingdings" panose="05000000000000000000" pitchFamily="2" charset="2"/>
              <a:buChar char="Ø"/>
            </a:pPr>
            <a:r>
              <a:rPr lang="en-GB" sz="1800" kern="100" dirty="0">
                <a:effectLst/>
                <a:latin typeface="Arial" panose="020B0604020202020204" pitchFamily="34" charset="0"/>
                <a:ea typeface="Calibri" panose="020F0502020204030204" pitchFamily="34" charset="0"/>
                <a:cs typeface="Arial" panose="020B0604020202020204" pitchFamily="34" charset="0"/>
              </a:rPr>
              <a:t> Political leaders should adopt a </a:t>
            </a:r>
            <a:r>
              <a:rPr lang="en-GB" sz="1800" b="1" kern="100" dirty="0">
                <a:effectLst/>
                <a:latin typeface="Arial" panose="020B0604020202020204" pitchFamily="34" charset="0"/>
                <a:ea typeface="Calibri" panose="020F0502020204030204" pitchFamily="34" charset="0"/>
                <a:cs typeface="Arial" panose="020B0604020202020204" pitchFamily="34" charset="0"/>
              </a:rPr>
              <a:t>“systemic view”, based on the concepts of resilience and sustainability</a:t>
            </a:r>
            <a:r>
              <a:rPr lang="en-GB" sz="1800" kern="100" dirty="0">
                <a:effectLst/>
                <a:latin typeface="Arial" panose="020B0604020202020204" pitchFamily="34" charset="0"/>
                <a:ea typeface="Calibri" panose="020F0502020204030204" pitchFamily="34" charset="0"/>
                <a:cs typeface="Arial" panose="020B0604020202020204" pitchFamily="34" charset="0"/>
              </a:rPr>
              <a:t>, when they design specific economic, social and environmental policies, and </a:t>
            </a:r>
            <a:r>
              <a:rPr lang="en-GB" kern="100" dirty="0">
                <a:latin typeface="Arial" panose="020B0604020202020204" pitchFamily="34" charset="0"/>
                <a:ea typeface="Calibri" panose="020F0502020204030204" pitchFamily="34" charset="0"/>
                <a:cs typeface="Arial" panose="020B0604020202020204" pitchFamily="34" charset="0"/>
              </a:rPr>
              <a:t>a</a:t>
            </a:r>
            <a:r>
              <a:rPr lang="en-GB" sz="1800" kern="100" dirty="0">
                <a:effectLst/>
                <a:latin typeface="Arial" panose="020B0604020202020204" pitchFamily="34" charset="0"/>
                <a:ea typeface="Calibri" panose="020F0502020204030204" pitchFamily="34" charset="0"/>
                <a:cs typeface="Arial" panose="020B0604020202020204" pitchFamily="34" charset="0"/>
              </a:rPr>
              <a:t>gree  on common governance rules.</a:t>
            </a:r>
            <a:endParaRPr lang="it-IT" sz="1800" kern="100" dirty="0">
              <a:effectLst/>
              <a:latin typeface="Arial" panose="020B0604020202020204" pitchFamily="34" charset="0"/>
              <a:ea typeface="Calibri" panose="020F0502020204030204" pitchFamily="34" charset="0"/>
              <a:cs typeface="Arial" panose="020B0604020202020204" pitchFamily="34" charset="0"/>
            </a:endParaRPr>
          </a:p>
          <a:p>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7923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ECEE28B4-6601-A98F-30D4-A37A1312443B}"/>
              </a:ext>
            </a:extLst>
          </p:cNvPr>
          <p:cNvSpPr txBox="1">
            <a:spLocks/>
          </p:cNvSpPr>
          <p:nvPr/>
        </p:nvSpPr>
        <p:spPr bwMode="auto">
          <a:xfrm>
            <a:off x="785294" y="311785"/>
            <a:ext cx="10621411"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279525">
              <a:lnSpc>
                <a:spcPct val="90000"/>
              </a:lnSpc>
              <a:spcBef>
                <a:spcPts val="1400"/>
              </a:spcBef>
              <a:buFont typeface="Arial" panose="020B0604020202020204" pitchFamily="34" charset="0"/>
              <a:buChar char="•"/>
              <a:defRPr sz="3900">
                <a:solidFill>
                  <a:schemeClr val="tx1"/>
                </a:solidFill>
                <a:latin typeface="Calibri" panose="020F0502020204030204" pitchFamily="34" charset="0"/>
              </a:defRPr>
            </a:lvl1pPr>
            <a:lvl2pPr marL="958850" indent="-319088" defTabSz="1279525">
              <a:lnSpc>
                <a:spcPct val="90000"/>
              </a:lnSpc>
              <a:spcBef>
                <a:spcPts val="700"/>
              </a:spcBef>
              <a:buFont typeface="Arial" panose="020B0604020202020204" pitchFamily="34" charset="0"/>
              <a:buChar char="•"/>
              <a:defRPr sz="3300">
                <a:solidFill>
                  <a:schemeClr val="tx1"/>
                </a:solidFill>
                <a:latin typeface="Calibri" panose="020F0502020204030204" pitchFamily="34" charset="0"/>
              </a:defRPr>
            </a:lvl2pPr>
            <a:lvl3pPr marL="1600200" indent="-319088" defTabSz="1279525">
              <a:lnSpc>
                <a:spcPct val="90000"/>
              </a:lnSpc>
              <a:spcBef>
                <a:spcPts val="700"/>
              </a:spcBef>
              <a:buFont typeface="Arial" panose="020B0604020202020204" pitchFamily="34" charset="0"/>
              <a:buChar char="•"/>
              <a:defRPr sz="2800">
                <a:solidFill>
                  <a:schemeClr val="tx1"/>
                </a:solidFill>
                <a:latin typeface="Calibri" panose="020F0502020204030204" pitchFamily="34" charset="0"/>
              </a:defRPr>
            </a:lvl3pPr>
            <a:lvl4pPr marL="2239963" indent="-319088" defTabSz="1279525">
              <a:lnSpc>
                <a:spcPct val="90000"/>
              </a:lnSpc>
              <a:spcBef>
                <a:spcPts val="700"/>
              </a:spcBef>
              <a:buFont typeface="Arial" panose="020B0604020202020204" pitchFamily="34" charset="0"/>
              <a:buChar char="•"/>
              <a:defRPr sz="2500">
                <a:solidFill>
                  <a:schemeClr val="tx1"/>
                </a:solidFill>
                <a:latin typeface="Calibri" panose="020F0502020204030204" pitchFamily="34" charset="0"/>
              </a:defRPr>
            </a:lvl4pPr>
            <a:lvl5pPr marL="2879725" indent="-319088" defTabSz="1279525">
              <a:lnSpc>
                <a:spcPct val="90000"/>
              </a:lnSpc>
              <a:spcBef>
                <a:spcPts val="700"/>
              </a:spcBef>
              <a:buFont typeface="Arial" panose="020B0604020202020204" pitchFamily="34" charset="0"/>
              <a:buChar char="•"/>
              <a:defRPr sz="2500">
                <a:solidFill>
                  <a:schemeClr val="tx1"/>
                </a:solidFill>
                <a:latin typeface="Calibri" panose="020F0502020204030204" pitchFamily="34" charset="0"/>
              </a:defRPr>
            </a:lvl5pPr>
            <a:lvl6pPr marL="33369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6pPr>
            <a:lvl7pPr marL="37941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7pPr>
            <a:lvl8pPr marL="42513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8pPr>
            <a:lvl9pPr marL="47085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9pPr>
          </a:lstStyle>
          <a:p>
            <a:pPr algn="ctr">
              <a:buFont typeface="Arial" panose="020B0604020202020204" pitchFamily="34" charset="0"/>
              <a:buNone/>
              <a:defRPr/>
            </a:pPr>
            <a:r>
              <a:rPr lang="it-IT" altLang="it-IT" sz="2800" b="1" dirty="0" err="1">
                <a:solidFill>
                  <a:srgbClr val="C00000"/>
                </a:solidFill>
                <a:latin typeface="Arial" panose="020B0604020202020204" pitchFamily="34" charset="0"/>
                <a:ea typeface="MS PGothic" panose="020B0600070205080204" pitchFamily="34" charset="-128"/>
                <a:cs typeface="Arial" panose="020B0604020202020204" pitchFamily="34" charset="0"/>
              </a:rPr>
              <a:t>Towards</a:t>
            </a:r>
            <a:r>
              <a:rPr lang="it-IT" altLang="it-IT" sz="2800" b="1" dirty="0">
                <a:solidFill>
                  <a:srgbClr val="C00000"/>
                </a:solidFill>
                <a:latin typeface="Arial" panose="020B0604020202020204" pitchFamily="34" charset="0"/>
                <a:ea typeface="MS PGothic" panose="020B0600070205080204" pitchFamily="34" charset="-128"/>
                <a:cs typeface="Arial" panose="020B0604020202020204" pitchFamily="34" charset="0"/>
              </a:rPr>
              <a:t> a new and </a:t>
            </a:r>
            <a:r>
              <a:rPr lang="it-IT" altLang="it-IT" sz="2800" b="1" dirty="0" err="1">
                <a:solidFill>
                  <a:srgbClr val="C00000"/>
                </a:solidFill>
                <a:latin typeface="Arial" panose="020B0604020202020204" pitchFamily="34" charset="0"/>
                <a:ea typeface="MS PGothic" panose="020B0600070205080204" pitchFamily="34" charset="-128"/>
                <a:cs typeface="Arial" panose="020B0604020202020204" pitchFamily="34" charset="0"/>
              </a:rPr>
              <a:t>integrated</a:t>
            </a:r>
            <a:r>
              <a:rPr lang="it-IT" altLang="it-IT" sz="2800" b="1" dirty="0">
                <a:solidFill>
                  <a:srgbClr val="C00000"/>
                </a:solidFill>
                <a:latin typeface="Arial" panose="020B0604020202020204" pitchFamily="34" charset="0"/>
                <a:ea typeface="MS PGothic" panose="020B0600070205080204" pitchFamily="34" charset="-128"/>
                <a:cs typeface="Arial" panose="020B0604020202020204" pitchFamily="34" charset="0"/>
              </a:rPr>
              <a:t> </a:t>
            </a:r>
            <a:r>
              <a:rPr lang="it-IT" altLang="it-IT" sz="2800" b="1" dirty="0" err="1">
                <a:solidFill>
                  <a:srgbClr val="C00000"/>
                </a:solidFill>
                <a:latin typeface="Arial" panose="020B0604020202020204" pitchFamily="34" charset="0"/>
                <a:ea typeface="MS PGothic" panose="020B0600070205080204" pitchFamily="34" charset="-128"/>
                <a:cs typeface="Arial" panose="020B0604020202020204" pitchFamily="34" charset="0"/>
              </a:rPr>
              <a:t>approach</a:t>
            </a:r>
            <a:r>
              <a:rPr lang="it-IT" altLang="it-IT" sz="2800" b="1" dirty="0">
                <a:solidFill>
                  <a:srgbClr val="C00000"/>
                </a:solidFill>
                <a:latin typeface="Arial" panose="020B0604020202020204" pitchFamily="34" charset="0"/>
                <a:ea typeface="MS PGothic" panose="020B0600070205080204" pitchFamily="34" charset="-128"/>
                <a:cs typeface="Arial" panose="020B0604020202020204" pitchFamily="34" charset="0"/>
              </a:rPr>
              <a:t> to policy making</a:t>
            </a:r>
          </a:p>
        </p:txBody>
      </p:sp>
      <p:pic>
        <p:nvPicPr>
          <p:cNvPr id="4" name="Immagine 3">
            <a:extLst>
              <a:ext uri="{FF2B5EF4-FFF2-40B4-BE49-F238E27FC236}">
                <a16:creationId xmlns:a16="http://schemas.microsoft.com/office/drawing/2014/main" id="{A55C0DB4-8603-6856-BE73-EB4FFE5A27C2}"/>
              </a:ext>
            </a:extLst>
          </p:cNvPr>
          <p:cNvPicPr>
            <a:picLocks noChangeAspect="1"/>
          </p:cNvPicPr>
          <p:nvPr/>
        </p:nvPicPr>
        <p:blipFill>
          <a:blip r:embed="rId2"/>
          <a:stretch>
            <a:fillRect/>
          </a:stretch>
        </p:blipFill>
        <p:spPr>
          <a:xfrm>
            <a:off x="422910" y="892810"/>
            <a:ext cx="7105622" cy="5019892"/>
          </a:xfrm>
          <a:prstGeom prst="rect">
            <a:avLst/>
          </a:prstGeom>
        </p:spPr>
      </p:pic>
      <p:sp>
        <p:nvSpPr>
          <p:cNvPr id="5" name="CasellaDiTesto 4">
            <a:extLst>
              <a:ext uri="{FF2B5EF4-FFF2-40B4-BE49-F238E27FC236}">
                <a16:creationId xmlns:a16="http://schemas.microsoft.com/office/drawing/2014/main" id="{97DCCA0A-F9FC-AFB9-F73D-9C3839C991BE}"/>
              </a:ext>
            </a:extLst>
          </p:cNvPr>
          <p:cNvSpPr txBox="1"/>
          <p:nvPr/>
        </p:nvSpPr>
        <p:spPr>
          <a:xfrm>
            <a:off x="7543800" y="1051560"/>
            <a:ext cx="4537710" cy="4339650"/>
          </a:xfrm>
          <a:prstGeom prst="rect">
            <a:avLst/>
          </a:prstGeom>
          <a:noFill/>
        </p:spPr>
        <p:txBody>
          <a:bodyPr wrap="square" rtlCol="0">
            <a:spAutoFit/>
          </a:bodyPr>
          <a:lstStyle/>
          <a:p>
            <a:pPr lvl="0" algn="just">
              <a:spcAft>
                <a:spcPts val="600"/>
              </a:spcAft>
            </a:pPr>
            <a:r>
              <a:rPr lang="en-US" sz="1600" b="1" kern="0" dirty="0">
                <a:effectLst/>
                <a:latin typeface="Arial" panose="020B0604020202020204" pitchFamily="34" charset="0"/>
                <a:ea typeface="Calibri" panose="020F0502020204030204" pitchFamily="34" charset="0"/>
                <a:cs typeface="Arial" panose="020B0604020202020204" pitchFamily="34" charset="0"/>
              </a:rPr>
              <a:t>Prevention measures</a:t>
            </a:r>
            <a:r>
              <a:rPr lang="en-US" sz="1600" kern="0" dirty="0">
                <a:effectLst/>
                <a:latin typeface="Arial" panose="020B0604020202020204" pitchFamily="34" charset="0"/>
                <a:ea typeface="Calibri" panose="020F0502020204030204" pitchFamily="34" charset="0"/>
                <a:cs typeface="Arial" panose="020B0604020202020204" pitchFamily="34" charset="0"/>
              </a:rPr>
              <a:t>, aimed at reducing the incidence and size of shocks and, in the best case, to avoid them; </a:t>
            </a:r>
            <a:endParaRPr lang="it-IT" sz="1600" kern="100" dirty="0">
              <a:latin typeface="Arial" panose="020B0604020202020204" pitchFamily="34" charset="0"/>
              <a:ea typeface="Calibri" panose="020F0502020204030204" pitchFamily="34" charset="0"/>
              <a:cs typeface="Arial" panose="020B0604020202020204" pitchFamily="34" charset="0"/>
            </a:endParaRPr>
          </a:p>
          <a:p>
            <a:pPr lvl="0" algn="just">
              <a:spcAft>
                <a:spcPts val="600"/>
              </a:spcAft>
            </a:pPr>
            <a:r>
              <a:rPr lang="en-US" sz="1600" b="1" kern="0" dirty="0">
                <a:latin typeface="Arial" panose="020B0604020202020204" pitchFamily="34" charset="0"/>
                <a:ea typeface="Calibri" panose="020F0502020204030204" pitchFamily="34" charset="0"/>
                <a:cs typeface="Arial" panose="020B0604020202020204" pitchFamily="34" charset="0"/>
              </a:rPr>
              <a:t>P</a:t>
            </a:r>
            <a:r>
              <a:rPr lang="en-US" sz="1600" b="1" kern="0" dirty="0">
                <a:effectLst/>
                <a:latin typeface="Arial" panose="020B0604020202020204" pitchFamily="34" charset="0"/>
                <a:ea typeface="Calibri" panose="020F0502020204030204" pitchFamily="34" charset="0"/>
                <a:cs typeface="Arial" panose="020B0604020202020204" pitchFamily="34" charset="0"/>
              </a:rPr>
              <a:t>reparation measures</a:t>
            </a:r>
            <a:r>
              <a:rPr lang="en-US" sz="1600" kern="0" dirty="0">
                <a:effectLst/>
                <a:latin typeface="Arial" panose="020B0604020202020204" pitchFamily="34" charset="0"/>
                <a:ea typeface="Calibri" panose="020F0502020204030204" pitchFamily="34" charset="0"/>
                <a:cs typeface="Arial" panose="020B0604020202020204" pitchFamily="34" charset="0"/>
              </a:rPr>
              <a:t>, aimed at putting in place arrangements that would reinforce the necessary resilience capacities in case a disturbance materializes;</a:t>
            </a:r>
            <a:endParaRPr lang="it-IT" sz="1600" kern="100" dirty="0">
              <a:latin typeface="Arial" panose="020B0604020202020204" pitchFamily="34" charset="0"/>
              <a:ea typeface="Calibri" panose="020F0502020204030204" pitchFamily="34" charset="0"/>
              <a:cs typeface="Arial" panose="020B0604020202020204" pitchFamily="34" charset="0"/>
            </a:endParaRPr>
          </a:p>
          <a:p>
            <a:pPr lvl="0" algn="just">
              <a:spcAft>
                <a:spcPts val="600"/>
              </a:spcAft>
            </a:pPr>
            <a:r>
              <a:rPr lang="en-US" sz="1600" b="1" kern="0" dirty="0">
                <a:latin typeface="Arial" panose="020B0604020202020204" pitchFamily="34" charset="0"/>
                <a:ea typeface="Calibri" panose="020F0502020204030204" pitchFamily="34" charset="0"/>
                <a:cs typeface="Arial" panose="020B0604020202020204" pitchFamily="34" charset="0"/>
              </a:rPr>
              <a:t>P</a:t>
            </a:r>
            <a:r>
              <a:rPr lang="en-US" sz="1600" b="1" kern="0" dirty="0">
                <a:effectLst/>
                <a:latin typeface="Arial" panose="020B0604020202020204" pitchFamily="34" charset="0"/>
                <a:ea typeface="Calibri" panose="020F0502020204030204" pitchFamily="34" charset="0"/>
                <a:cs typeface="Arial" panose="020B0604020202020204" pitchFamily="34" charset="0"/>
              </a:rPr>
              <a:t>rotection measures</a:t>
            </a:r>
            <a:r>
              <a:rPr lang="en-US" sz="1600" kern="0" dirty="0">
                <a:effectLst/>
                <a:latin typeface="Arial" panose="020B0604020202020204" pitchFamily="34" charset="0"/>
                <a:ea typeface="Calibri" panose="020F0502020204030204" pitchFamily="34" charset="0"/>
                <a:cs typeface="Arial" panose="020B0604020202020204" pitchFamily="34" charset="0"/>
              </a:rPr>
              <a:t>, which are required to mitigate their impact, and to provide relief from potential deprivation or a loss of the standard of living;</a:t>
            </a:r>
            <a:endParaRPr lang="it-IT" sz="1600" kern="100" dirty="0">
              <a:latin typeface="Arial" panose="020B0604020202020204" pitchFamily="34" charset="0"/>
              <a:ea typeface="Calibri" panose="020F0502020204030204" pitchFamily="34" charset="0"/>
              <a:cs typeface="Arial" panose="020B0604020202020204" pitchFamily="34" charset="0"/>
            </a:endParaRPr>
          </a:p>
          <a:p>
            <a:pPr lvl="0" algn="just">
              <a:spcAft>
                <a:spcPts val="600"/>
              </a:spcAft>
            </a:pPr>
            <a:r>
              <a:rPr lang="en-US" sz="1600" b="1" kern="0" dirty="0">
                <a:latin typeface="Arial" panose="020B0604020202020204" pitchFamily="34" charset="0"/>
                <a:ea typeface="Calibri" panose="020F0502020204030204" pitchFamily="34" charset="0"/>
                <a:cs typeface="Arial" panose="020B0604020202020204" pitchFamily="34" charset="0"/>
              </a:rPr>
              <a:t>P</a:t>
            </a:r>
            <a:r>
              <a:rPr lang="en-US" sz="1600" b="1" kern="0" dirty="0">
                <a:effectLst/>
                <a:latin typeface="Arial" panose="020B0604020202020204" pitchFamily="34" charset="0"/>
                <a:ea typeface="Calibri" panose="020F0502020204030204" pitchFamily="34" charset="0"/>
                <a:cs typeface="Arial" panose="020B0604020202020204" pitchFamily="34" charset="0"/>
              </a:rPr>
              <a:t>romotion measures</a:t>
            </a:r>
            <a:r>
              <a:rPr lang="en-US" sz="1600" kern="0" dirty="0">
                <a:effectLst/>
                <a:latin typeface="Arial" panose="020B0604020202020204" pitchFamily="34" charset="0"/>
                <a:ea typeface="Calibri" panose="020F0502020204030204" pitchFamily="34" charset="0"/>
                <a:cs typeface="Arial" panose="020B0604020202020204" pitchFamily="34" charset="0"/>
              </a:rPr>
              <a:t>, that serve to invoke the adaptive capacity (flexibility) necessary to cope with longer and/or more severe disturbances; </a:t>
            </a:r>
            <a:endParaRPr lang="it-IT" sz="1600" kern="100" dirty="0">
              <a:latin typeface="Arial" panose="020B0604020202020204" pitchFamily="34" charset="0"/>
              <a:ea typeface="Calibri" panose="020F0502020204030204" pitchFamily="34" charset="0"/>
              <a:cs typeface="Arial" panose="020B0604020202020204" pitchFamily="34" charset="0"/>
            </a:endParaRPr>
          </a:p>
          <a:p>
            <a:pPr lvl="0" algn="just">
              <a:spcAft>
                <a:spcPts val="600"/>
              </a:spcAft>
            </a:pPr>
            <a:r>
              <a:rPr lang="en-US" sz="1600" b="1" kern="0" dirty="0">
                <a:latin typeface="Arial" panose="020B0604020202020204" pitchFamily="34" charset="0"/>
                <a:ea typeface="Calibri" panose="020F0502020204030204" pitchFamily="34" charset="0"/>
                <a:cs typeface="Arial" panose="020B0604020202020204" pitchFamily="34" charset="0"/>
              </a:rPr>
              <a:t>Tr</a:t>
            </a:r>
            <a:r>
              <a:rPr lang="en-US" sz="1600" b="1" kern="0" dirty="0">
                <a:effectLst/>
                <a:latin typeface="Arial" panose="020B0604020202020204" pitchFamily="34" charset="0"/>
                <a:ea typeface="Calibri" panose="020F0502020204030204" pitchFamily="34" charset="0"/>
                <a:cs typeface="Arial" panose="020B0604020202020204" pitchFamily="34" charset="0"/>
              </a:rPr>
              <a:t>ansformation measures</a:t>
            </a:r>
            <a:r>
              <a:rPr lang="en-US" sz="1600" kern="0" dirty="0">
                <a:effectLst/>
                <a:latin typeface="Arial" panose="020B0604020202020204" pitchFamily="34" charset="0"/>
                <a:ea typeface="Calibri" panose="020F0502020204030204" pitchFamily="34" charset="0"/>
                <a:cs typeface="Arial" panose="020B0604020202020204" pitchFamily="34" charset="0"/>
              </a:rPr>
              <a:t>, which facilitate this process, to avoid unnecessarily abrupt changes. </a:t>
            </a:r>
            <a:endParaRPr lang="it-IT" sz="1600" kern="1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55773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ECEE28B4-6601-A98F-30D4-A37A1312443B}"/>
              </a:ext>
            </a:extLst>
          </p:cNvPr>
          <p:cNvSpPr txBox="1">
            <a:spLocks/>
          </p:cNvSpPr>
          <p:nvPr/>
        </p:nvSpPr>
        <p:spPr bwMode="auto">
          <a:xfrm>
            <a:off x="785294" y="311785"/>
            <a:ext cx="10621411"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279525">
              <a:lnSpc>
                <a:spcPct val="90000"/>
              </a:lnSpc>
              <a:spcBef>
                <a:spcPts val="1400"/>
              </a:spcBef>
              <a:buFont typeface="Arial" panose="020B0604020202020204" pitchFamily="34" charset="0"/>
              <a:buChar char="•"/>
              <a:defRPr sz="3900">
                <a:solidFill>
                  <a:schemeClr val="tx1"/>
                </a:solidFill>
                <a:latin typeface="Calibri" panose="020F0502020204030204" pitchFamily="34" charset="0"/>
              </a:defRPr>
            </a:lvl1pPr>
            <a:lvl2pPr marL="958850" indent="-319088" defTabSz="1279525">
              <a:lnSpc>
                <a:spcPct val="90000"/>
              </a:lnSpc>
              <a:spcBef>
                <a:spcPts val="700"/>
              </a:spcBef>
              <a:buFont typeface="Arial" panose="020B0604020202020204" pitchFamily="34" charset="0"/>
              <a:buChar char="•"/>
              <a:defRPr sz="3300">
                <a:solidFill>
                  <a:schemeClr val="tx1"/>
                </a:solidFill>
                <a:latin typeface="Calibri" panose="020F0502020204030204" pitchFamily="34" charset="0"/>
              </a:defRPr>
            </a:lvl2pPr>
            <a:lvl3pPr marL="1600200" indent="-319088" defTabSz="1279525">
              <a:lnSpc>
                <a:spcPct val="90000"/>
              </a:lnSpc>
              <a:spcBef>
                <a:spcPts val="700"/>
              </a:spcBef>
              <a:buFont typeface="Arial" panose="020B0604020202020204" pitchFamily="34" charset="0"/>
              <a:buChar char="•"/>
              <a:defRPr sz="2800">
                <a:solidFill>
                  <a:schemeClr val="tx1"/>
                </a:solidFill>
                <a:latin typeface="Calibri" panose="020F0502020204030204" pitchFamily="34" charset="0"/>
              </a:defRPr>
            </a:lvl3pPr>
            <a:lvl4pPr marL="2239963" indent="-319088" defTabSz="1279525">
              <a:lnSpc>
                <a:spcPct val="90000"/>
              </a:lnSpc>
              <a:spcBef>
                <a:spcPts val="700"/>
              </a:spcBef>
              <a:buFont typeface="Arial" panose="020B0604020202020204" pitchFamily="34" charset="0"/>
              <a:buChar char="•"/>
              <a:defRPr sz="2500">
                <a:solidFill>
                  <a:schemeClr val="tx1"/>
                </a:solidFill>
                <a:latin typeface="Calibri" panose="020F0502020204030204" pitchFamily="34" charset="0"/>
              </a:defRPr>
            </a:lvl4pPr>
            <a:lvl5pPr marL="2879725" indent="-319088" defTabSz="1279525">
              <a:lnSpc>
                <a:spcPct val="90000"/>
              </a:lnSpc>
              <a:spcBef>
                <a:spcPts val="700"/>
              </a:spcBef>
              <a:buFont typeface="Arial" panose="020B0604020202020204" pitchFamily="34" charset="0"/>
              <a:buChar char="•"/>
              <a:defRPr sz="2500">
                <a:solidFill>
                  <a:schemeClr val="tx1"/>
                </a:solidFill>
                <a:latin typeface="Calibri" panose="020F0502020204030204" pitchFamily="34" charset="0"/>
              </a:defRPr>
            </a:lvl5pPr>
            <a:lvl6pPr marL="33369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6pPr>
            <a:lvl7pPr marL="37941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7pPr>
            <a:lvl8pPr marL="42513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8pPr>
            <a:lvl9pPr marL="47085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9pPr>
          </a:lstStyle>
          <a:p>
            <a:pPr algn="ctr">
              <a:buFont typeface="Arial" panose="020B0604020202020204" pitchFamily="34" charset="0"/>
              <a:buNone/>
              <a:defRPr/>
            </a:pPr>
            <a:r>
              <a:rPr lang="it-IT" altLang="it-IT" sz="2800" b="1" dirty="0">
                <a:solidFill>
                  <a:srgbClr val="C00000"/>
                </a:solidFill>
                <a:latin typeface="Arial" panose="020B0604020202020204" pitchFamily="34" charset="0"/>
                <a:ea typeface="MS PGothic" panose="020B0600070205080204" pitchFamily="34" charset="-128"/>
                <a:cs typeface="Arial" panose="020B0604020202020204" pitchFamily="34" charset="0"/>
              </a:rPr>
              <a:t>Social investments and </a:t>
            </a:r>
            <a:r>
              <a:rPr lang="it-IT" altLang="it-IT" sz="2800" b="1" dirty="0" err="1">
                <a:solidFill>
                  <a:srgbClr val="C00000"/>
                </a:solidFill>
                <a:latin typeface="Arial" panose="020B0604020202020204" pitchFamily="34" charset="0"/>
                <a:ea typeface="MS PGothic" panose="020B0600070205080204" pitchFamily="34" charset="-128"/>
                <a:cs typeface="Arial" panose="020B0604020202020204" pitchFamily="34" charset="0"/>
              </a:rPr>
              <a:t>transformative</a:t>
            </a:r>
            <a:r>
              <a:rPr lang="it-IT" altLang="it-IT" sz="2800" b="1" dirty="0">
                <a:solidFill>
                  <a:srgbClr val="C00000"/>
                </a:solidFill>
                <a:latin typeface="Arial" panose="020B0604020202020204" pitchFamily="34" charset="0"/>
                <a:ea typeface="MS PGothic" panose="020B0600070205080204" pitchFamily="34" charset="-128"/>
                <a:cs typeface="Arial" panose="020B0604020202020204" pitchFamily="34" charset="0"/>
              </a:rPr>
              <a:t> </a:t>
            </a:r>
            <a:r>
              <a:rPr lang="it-IT" altLang="it-IT" sz="2800" b="1" dirty="0" err="1">
                <a:solidFill>
                  <a:srgbClr val="C00000"/>
                </a:solidFill>
                <a:latin typeface="Arial" panose="020B0604020202020204" pitchFamily="34" charset="0"/>
                <a:ea typeface="MS PGothic" panose="020B0600070205080204" pitchFamily="34" charset="-128"/>
                <a:cs typeface="Arial" panose="020B0604020202020204" pitchFamily="34" charset="0"/>
              </a:rPr>
              <a:t>resilence</a:t>
            </a:r>
            <a:endParaRPr lang="it-IT" altLang="it-IT" sz="2800" b="1" dirty="0">
              <a:solidFill>
                <a:srgbClr val="C00000"/>
              </a:solidFill>
              <a:latin typeface="Arial" panose="020B0604020202020204" pitchFamily="34" charset="0"/>
              <a:ea typeface="MS PGothic" panose="020B0600070205080204" pitchFamily="34" charset="-128"/>
              <a:cs typeface="Arial" panose="020B0604020202020204" pitchFamily="34" charset="0"/>
            </a:endParaRPr>
          </a:p>
        </p:txBody>
      </p:sp>
      <p:sp>
        <p:nvSpPr>
          <p:cNvPr id="5" name="CasellaDiTesto 4">
            <a:extLst>
              <a:ext uri="{FF2B5EF4-FFF2-40B4-BE49-F238E27FC236}">
                <a16:creationId xmlns:a16="http://schemas.microsoft.com/office/drawing/2014/main" id="{97DCCA0A-F9FC-AFB9-F73D-9C3839C991BE}"/>
              </a:ext>
            </a:extLst>
          </p:cNvPr>
          <p:cNvSpPr txBox="1"/>
          <p:nvPr/>
        </p:nvSpPr>
        <p:spPr>
          <a:xfrm>
            <a:off x="785294" y="1051560"/>
            <a:ext cx="10747576" cy="4493538"/>
          </a:xfrm>
          <a:prstGeom prst="rect">
            <a:avLst/>
          </a:prstGeom>
          <a:noFill/>
        </p:spPr>
        <p:txBody>
          <a:bodyPr wrap="square" rtlCol="0">
            <a:spAutoFit/>
          </a:bodyPr>
          <a:lstStyle/>
          <a:p>
            <a:pPr marL="342900" indent="-342900" algn="just">
              <a:spcAft>
                <a:spcPts val="600"/>
              </a:spcAft>
              <a:buFont typeface="Wingdings" panose="05000000000000000000" pitchFamily="2" charset="2"/>
              <a:buChar char="Ø"/>
            </a:pPr>
            <a:r>
              <a:rPr lang="en-GB" sz="2200" b="1" kern="0" dirty="0">
                <a:latin typeface="Arial" panose="020B0604020202020204" pitchFamily="34" charset="0"/>
                <a:ea typeface="Calibri" panose="020F0502020204030204" pitchFamily="34" charset="0"/>
                <a:cs typeface="Arial" panose="020B0604020202020204" pitchFamily="34" charset="0"/>
              </a:rPr>
              <a:t>S</a:t>
            </a:r>
            <a:r>
              <a:rPr lang="en-GB" sz="2200" b="1" kern="0" dirty="0">
                <a:effectLst/>
                <a:latin typeface="Arial" panose="020B0604020202020204" pitchFamily="34" charset="0"/>
                <a:ea typeface="Calibri" panose="020F0502020204030204" pitchFamily="34" charset="0"/>
                <a:cs typeface="Arial" panose="020B0604020202020204" pitchFamily="34" charset="0"/>
              </a:rPr>
              <a:t>ocial policies and social investments</a:t>
            </a:r>
            <a:r>
              <a:rPr lang="en-GB" sz="2200" kern="0" dirty="0">
                <a:effectLst/>
                <a:latin typeface="Arial" panose="020B0604020202020204" pitchFamily="34" charset="0"/>
                <a:ea typeface="Calibri" panose="020F0502020204030204" pitchFamily="34" charset="0"/>
                <a:cs typeface="Arial" panose="020B0604020202020204" pitchFamily="34" charset="0"/>
              </a:rPr>
              <a:t> play a vital role not only “during” the crises, to allow a better and quicker reaction of the socio-economic system to them, but also to build a </a:t>
            </a:r>
            <a:r>
              <a:rPr lang="en-GB" sz="2200" b="1" kern="0" dirty="0">
                <a:effectLst/>
                <a:latin typeface="Arial" panose="020B0604020202020204" pitchFamily="34" charset="0"/>
                <a:ea typeface="Calibri" panose="020F0502020204030204" pitchFamily="34" charset="0"/>
                <a:cs typeface="Arial" panose="020B0604020202020204" pitchFamily="34" charset="0"/>
              </a:rPr>
              <a:t>“structural transformative resilience”</a:t>
            </a:r>
            <a:r>
              <a:rPr lang="en-GB" sz="2200" kern="0" dirty="0">
                <a:effectLst/>
                <a:latin typeface="Arial" panose="020B0604020202020204" pitchFamily="34" charset="0"/>
                <a:ea typeface="Calibri" panose="020F0502020204030204" pitchFamily="34" charset="0"/>
                <a:cs typeface="Arial" panose="020B0604020202020204" pitchFamily="34" charset="0"/>
              </a:rPr>
              <a:t> capacity of the system, exactly how appropriate macroeconomic or microeconomic policies can both minimise the impact of a crisis on GDP, speeding up or strengthening the recovery, and produce a higher potential GDP in the medium-long term.</a:t>
            </a:r>
            <a:endParaRPr lang="en-GB" sz="2200" kern="0" dirty="0">
              <a:latin typeface="Arial" panose="020B0604020202020204" pitchFamily="34" charset="0"/>
              <a:ea typeface="Calibri" panose="020F0502020204030204" pitchFamily="34" charset="0"/>
              <a:cs typeface="Arial" panose="020B0604020202020204" pitchFamily="34" charset="0"/>
            </a:endParaRPr>
          </a:p>
          <a:p>
            <a:pPr marL="342900" indent="-342900" algn="just">
              <a:spcAft>
                <a:spcPts val="600"/>
              </a:spcAft>
              <a:buFont typeface="Wingdings" panose="05000000000000000000" pitchFamily="2" charset="2"/>
              <a:buChar char="Ø"/>
            </a:pPr>
            <a:r>
              <a:rPr lang="en-GB" sz="2200" kern="0" dirty="0">
                <a:effectLst/>
                <a:latin typeface="Arial" panose="020B0604020202020204" pitchFamily="34" charset="0"/>
                <a:ea typeface="Calibri" panose="020F0502020204030204" pitchFamily="34" charset="0"/>
                <a:cs typeface="Arial" panose="020B0604020202020204" pitchFamily="34" charset="0"/>
              </a:rPr>
              <a:t>This role has been fully recognised by the Recovery and Resilience Facility (RRF), which aims at:</a:t>
            </a:r>
          </a:p>
          <a:p>
            <a:pPr marL="354013" algn="just">
              <a:spcAft>
                <a:spcPts val="600"/>
              </a:spcAft>
            </a:pPr>
            <a:r>
              <a:rPr lang="en-GB" sz="2000" i="1" kern="100" dirty="0">
                <a:effectLst/>
                <a:latin typeface="Arial" panose="020B0604020202020204" pitchFamily="34" charset="0"/>
                <a:ea typeface="Calibri" panose="020F0502020204030204" pitchFamily="34" charset="0"/>
                <a:cs typeface="Arial" panose="020B0604020202020204" pitchFamily="34" charset="0"/>
              </a:rPr>
              <a:t>“</a:t>
            </a:r>
            <a:r>
              <a:rPr lang="en-GB" sz="2000" b="1" i="1" kern="100" dirty="0">
                <a:effectLst/>
                <a:latin typeface="Arial" panose="020B0604020202020204" pitchFamily="34" charset="0"/>
                <a:ea typeface="Calibri" panose="020F0502020204030204" pitchFamily="34" charset="0"/>
                <a:cs typeface="Arial" panose="020B0604020202020204" pitchFamily="34" charset="0"/>
              </a:rPr>
              <a:t>improving the resilience, crisis preparedness, adjustment capacity and growth potential of the Member States</a:t>
            </a:r>
            <a:r>
              <a:rPr lang="en-GB" sz="2000" i="1" kern="100" dirty="0">
                <a:effectLst/>
                <a:latin typeface="Arial" panose="020B0604020202020204" pitchFamily="34" charset="0"/>
                <a:ea typeface="Calibri" panose="020F0502020204030204" pitchFamily="34" charset="0"/>
                <a:cs typeface="Arial" panose="020B0604020202020204" pitchFamily="34" charset="0"/>
              </a:rPr>
              <a:t>, by mitigating the social and economic impact of that crisis, in particular on women, by contributing to the implementation of the European Pillar of Social Rights, by supporting the green transition, by contributing to the achievement of the Union’s 2030 climate targets [...]” </a:t>
            </a:r>
            <a:endParaRPr lang="it-IT" sz="2000" kern="1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05801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ECEE28B4-6601-A98F-30D4-A37A1312443B}"/>
              </a:ext>
            </a:extLst>
          </p:cNvPr>
          <p:cNvSpPr txBox="1">
            <a:spLocks/>
          </p:cNvSpPr>
          <p:nvPr/>
        </p:nvSpPr>
        <p:spPr bwMode="auto">
          <a:xfrm>
            <a:off x="785294" y="311785"/>
            <a:ext cx="10621411"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279525">
              <a:lnSpc>
                <a:spcPct val="90000"/>
              </a:lnSpc>
              <a:spcBef>
                <a:spcPts val="1400"/>
              </a:spcBef>
              <a:buFont typeface="Arial" panose="020B0604020202020204" pitchFamily="34" charset="0"/>
              <a:buChar char="•"/>
              <a:defRPr sz="3900">
                <a:solidFill>
                  <a:schemeClr val="tx1"/>
                </a:solidFill>
                <a:latin typeface="Calibri" panose="020F0502020204030204" pitchFamily="34" charset="0"/>
              </a:defRPr>
            </a:lvl1pPr>
            <a:lvl2pPr marL="958850" indent="-319088" defTabSz="1279525">
              <a:lnSpc>
                <a:spcPct val="90000"/>
              </a:lnSpc>
              <a:spcBef>
                <a:spcPts val="700"/>
              </a:spcBef>
              <a:buFont typeface="Arial" panose="020B0604020202020204" pitchFamily="34" charset="0"/>
              <a:buChar char="•"/>
              <a:defRPr sz="3300">
                <a:solidFill>
                  <a:schemeClr val="tx1"/>
                </a:solidFill>
                <a:latin typeface="Calibri" panose="020F0502020204030204" pitchFamily="34" charset="0"/>
              </a:defRPr>
            </a:lvl2pPr>
            <a:lvl3pPr marL="1600200" indent="-319088" defTabSz="1279525">
              <a:lnSpc>
                <a:spcPct val="90000"/>
              </a:lnSpc>
              <a:spcBef>
                <a:spcPts val="700"/>
              </a:spcBef>
              <a:buFont typeface="Arial" panose="020B0604020202020204" pitchFamily="34" charset="0"/>
              <a:buChar char="•"/>
              <a:defRPr sz="2800">
                <a:solidFill>
                  <a:schemeClr val="tx1"/>
                </a:solidFill>
                <a:latin typeface="Calibri" panose="020F0502020204030204" pitchFamily="34" charset="0"/>
              </a:defRPr>
            </a:lvl3pPr>
            <a:lvl4pPr marL="2239963" indent="-319088" defTabSz="1279525">
              <a:lnSpc>
                <a:spcPct val="90000"/>
              </a:lnSpc>
              <a:spcBef>
                <a:spcPts val="700"/>
              </a:spcBef>
              <a:buFont typeface="Arial" panose="020B0604020202020204" pitchFamily="34" charset="0"/>
              <a:buChar char="•"/>
              <a:defRPr sz="2500">
                <a:solidFill>
                  <a:schemeClr val="tx1"/>
                </a:solidFill>
                <a:latin typeface="Calibri" panose="020F0502020204030204" pitchFamily="34" charset="0"/>
              </a:defRPr>
            </a:lvl4pPr>
            <a:lvl5pPr marL="2879725" indent="-319088" defTabSz="1279525">
              <a:lnSpc>
                <a:spcPct val="90000"/>
              </a:lnSpc>
              <a:spcBef>
                <a:spcPts val="700"/>
              </a:spcBef>
              <a:buFont typeface="Arial" panose="020B0604020202020204" pitchFamily="34" charset="0"/>
              <a:buChar char="•"/>
              <a:defRPr sz="2500">
                <a:solidFill>
                  <a:schemeClr val="tx1"/>
                </a:solidFill>
                <a:latin typeface="Calibri" panose="020F0502020204030204" pitchFamily="34" charset="0"/>
              </a:defRPr>
            </a:lvl5pPr>
            <a:lvl6pPr marL="33369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6pPr>
            <a:lvl7pPr marL="37941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7pPr>
            <a:lvl8pPr marL="42513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8pPr>
            <a:lvl9pPr marL="47085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9pPr>
          </a:lstStyle>
          <a:p>
            <a:pPr algn="ctr">
              <a:buFont typeface="Arial" panose="020B0604020202020204" pitchFamily="34" charset="0"/>
              <a:buNone/>
              <a:defRPr/>
            </a:pPr>
            <a:r>
              <a:rPr lang="it-IT" altLang="it-IT" sz="2800" b="1" dirty="0">
                <a:solidFill>
                  <a:srgbClr val="C00000"/>
                </a:solidFill>
                <a:latin typeface="Arial" panose="020B0604020202020204" pitchFamily="34" charset="0"/>
                <a:ea typeface="MS PGothic" panose="020B0600070205080204" pitchFamily="34" charset="-128"/>
                <a:cs typeface="Arial" panose="020B0604020202020204" pitchFamily="34" charset="0"/>
              </a:rPr>
              <a:t>Two key </a:t>
            </a:r>
            <a:r>
              <a:rPr lang="it-IT" altLang="it-IT" sz="2800" b="1" dirty="0" err="1">
                <a:solidFill>
                  <a:srgbClr val="C00000"/>
                </a:solidFill>
                <a:latin typeface="Arial" panose="020B0604020202020204" pitchFamily="34" charset="0"/>
                <a:ea typeface="MS PGothic" panose="020B0600070205080204" pitchFamily="34" charset="-128"/>
                <a:cs typeface="Arial" panose="020B0604020202020204" pitchFamily="34" charset="0"/>
              </a:rPr>
              <a:t>issues</a:t>
            </a:r>
            <a:r>
              <a:rPr lang="it-IT" altLang="it-IT" sz="2800" b="1" dirty="0">
                <a:solidFill>
                  <a:srgbClr val="C00000"/>
                </a:solidFill>
                <a:latin typeface="Arial" panose="020B0604020202020204" pitchFamily="34" charset="0"/>
                <a:ea typeface="MS PGothic" panose="020B0600070205080204" pitchFamily="34" charset="-128"/>
                <a:cs typeface="Arial" panose="020B0604020202020204" pitchFamily="34" charset="0"/>
              </a:rPr>
              <a:t> and </a:t>
            </a:r>
            <a:r>
              <a:rPr lang="it-IT" altLang="it-IT" sz="2800" b="1" dirty="0" err="1">
                <a:solidFill>
                  <a:srgbClr val="C00000"/>
                </a:solidFill>
                <a:latin typeface="Arial" panose="020B0604020202020204" pitchFamily="34" charset="0"/>
                <a:ea typeface="MS PGothic" panose="020B0600070205080204" pitchFamily="34" charset="-128"/>
                <a:cs typeface="Arial" panose="020B0604020202020204" pitchFamily="34" charset="0"/>
              </a:rPr>
              <a:t>three</a:t>
            </a:r>
            <a:r>
              <a:rPr lang="it-IT" altLang="it-IT" sz="2800" b="1" dirty="0">
                <a:solidFill>
                  <a:srgbClr val="C00000"/>
                </a:solidFill>
                <a:latin typeface="Arial" panose="020B0604020202020204" pitchFamily="34" charset="0"/>
                <a:ea typeface="MS PGothic" panose="020B0600070205080204" pitchFamily="34" charset="-128"/>
                <a:cs typeface="Arial" panose="020B0604020202020204" pitchFamily="34" charset="0"/>
              </a:rPr>
              <a:t> good news</a:t>
            </a:r>
          </a:p>
        </p:txBody>
      </p:sp>
      <p:sp>
        <p:nvSpPr>
          <p:cNvPr id="5" name="CasellaDiTesto 4">
            <a:extLst>
              <a:ext uri="{FF2B5EF4-FFF2-40B4-BE49-F238E27FC236}">
                <a16:creationId xmlns:a16="http://schemas.microsoft.com/office/drawing/2014/main" id="{97DCCA0A-F9FC-AFB9-F73D-9C3839C991BE}"/>
              </a:ext>
            </a:extLst>
          </p:cNvPr>
          <p:cNvSpPr txBox="1"/>
          <p:nvPr/>
        </p:nvSpPr>
        <p:spPr>
          <a:xfrm>
            <a:off x="785294" y="857250"/>
            <a:ext cx="10747576" cy="5429628"/>
          </a:xfrm>
          <a:prstGeom prst="rect">
            <a:avLst/>
          </a:prstGeom>
          <a:noFill/>
        </p:spPr>
        <p:txBody>
          <a:bodyPr wrap="square" rtlCol="0">
            <a:spAutoFit/>
          </a:bodyPr>
          <a:lstStyle/>
          <a:p>
            <a:pPr marL="342900" indent="-342900" algn="just">
              <a:spcAft>
                <a:spcPts val="600"/>
              </a:spcAft>
              <a:buFont typeface="Wingdings" panose="05000000000000000000" pitchFamily="2" charset="2"/>
              <a:buChar char="Ø"/>
            </a:pPr>
            <a:r>
              <a:rPr lang="en-GB" sz="2200" kern="0" dirty="0">
                <a:latin typeface="Arial" panose="020B0604020202020204" pitchFamily="34" charset="0"/>
                <a:ea typeface="Calibri" panose="020F0502020204030204" pitchFamily="34" charset="0"/>
                <a:cs typeface="Arial" panose="020B0604020202020204" pitchFamily="34" charset="0"/>
              </a:rPr>
              <a:t>The available literature (UN, JRC, etc,)  demonstrated the positive role of social investments and social policies to stimulate the “transformative resilience” of the socioeconomic system, also during the recent crises. But there are </a:t>
            </a:r>
            <a:r>
              <a:rPr lang="en-GB" sz="2200" b="1" kern="0" dirty="0">
                <a:latin typeface="Arial" panose="020B0604020202020204" pitchFamily="34" charset="0"/>
                <a:ea typeface="Calibri" panose="020F0502020204030204" pitchFamily="34" charset="0"/>
                <a:cs typeface="Arial" panose="020B0604020202020204" pitchFamily="34" charset="0"/>
              </a:rPr>
              <a:t>two key issues to fully understand the transmission channels</a:t>
            </a:r>
            <a:r>
              <a:rPr lang="en-GB" sz="2200" kern="0" dirty="0">
                <a:latin typeface="Arial" panose="020B0604020202020204" pitchFamily="34" charset="0"/>
                <a:ea typeface="Calibri" panose="020F0502020204030204" pitchFamily="34" charset="0"/>
                <a:cs typeface="Arial" panose="020B0604020202020204" pitchFamily="34" charset="0"/>
              </a:rPr>
              <a:t>:</a:t>
            </a:r>
          </a:p>
          <a:p>
            <a:pPr marL="800100" lvl="1" indent="-342900" algn="just">
              <a:spcAft>
                <a:spcPts val="600"/>
              </a:spcAft>
              <a:buFont typeface="Wingdings" panose="05000000000000000000" pitchFamily="2" charset="2"/>
              <a:buChar char="§"/>
            </a:pPr>
            <a:r>
              <a:rPr lang="en-GB" sz="2000" b="1" kern="0" dirty="0">
                <a:effectLst/>
                <a:latin typeface="Arial" panose="020B0604020202020204" pitchFamily="34" charset="0"/>
                <a:ea typeface="Calibri" panose="020F0502020204030204" pitchFamily="34" charset="0"/>
                <a:cs typeface="Arial" panose="020B0604020202020204" pitchFamily="34" charset="0"/>
              </a:rPr>
              <a:t>social investments</a:t>
            </a:r>
            <a:r>
              <a:rPr lang="en-GB" sz="2000" kern="0" dirty="0">
                <a:effectLst/>
                <a:latin typeface="Arial" panose="020B0604020202020204" pitchFamily="34" charset="0"/>
                <a:ea typeface="Calibri" panose="020F0502020204030204" pitchFamily="34" charset="0"/>
                <a:cs typeface="Arial" panose="020B0604020202020204" pitchFamily="34" charset="0"/>
              </a:rPr>
              <a:t> and not classified as “investments” in the European System of National Accounts;</a:t>
            </a:r>
          </a:p>
          <a:p>
            <a:pPr marL="800100" lvl="1" indent="-342900" algn="just">
              <a:spcAft>
                <a:spcPts val="600"/>
              </a:spcAft>
              <a:buFont typeface="Wingdings" panose="05000000000000000000" pitchFamily="2" charset="2"/>
              <a:buChar char="§"/>
            </a:pPr>
            <a:r>
              <a:rPr lang="en-GB" sz="2000" b="1" kern="0" dirty="0">
                <a:latin typeface="Arial" panose="020B0604020202020204" pitchFamily="34" charset="0"/>
                <a:ea typeface="Calibri" panose="020F0502020204030204" pitchFamily="34" charset="0"/>
                <a:cs typeface="Arial" panose="020B0604020202020204" pitchFamily="34" charset="0"/>
              </a:rPr>
              <a:t>existing analytical and econometric models</a:t>
            </a:r>
            <a:r>
              <a:rPr lang="en-GB" sz="2000" kern="0" dirty="0">
                <a:latin typeface="Arial" panose="020B0604020202020204" pitchFamily="34" charset="0"/>
                <a:ea typeface="Calibri" panose="020F0502020204030204" pitchFamily="34" charset="0"/>
                <a:cs typeface="Arial" panose="020B0604020202020204" pitchFamily="34" charset="0"/>
              </a:rPr>
              <a:t> are not able to capture the impact of social investments on the resilience of the socioeconomic system.</a:t>
            </a:r>
          </a:p>
          <a:p>
            <a:pPr marL="354013" lvl="1" indent="-342900" algn="just">
              <a:spcAft>
                <a:spcPts val="600"/>
              </a:spcAft>
              <a:buFont typeface="Wingdings" panose="05000000000000000000" pitchFamily="2" charset="2"/>
              <a:buChar char="Ø"/>
            </a:pPr>
            <a:r>
              <a:rPr lang="en-GB" sz="2200" kern="0" dirty="0">
                <a:latin typeface="Arial" panose="020B0604020202020204" pitchFamily="34" charset="0"/>
                <a:ea typeface="Calibri" panose="020F0502020204030204" pitchFamily="34" charset="0"/>
                <a:cs typeface="Arial" panose="020B0604020202020204" pitchFamily="34" charset="0"/>
              </a:rPr>
              <a:t>On the other hand, there are </a:t>
            </a:r>
            <a:r>
              <a:rPr lang="en-GB" sz="2200" b="1" kern="0" dirty="0">
                <a:latin typeface="Arial" panose="020B0604020202020204" pitchFamily="34" charset="0"/>
                <a:ea typeface="Calibri" panose="020F0502020204030204" pitchFamily="34" charset="0"/>
                <a:cs typeface="Arial" panose="020B0604020202020204" pitchFamily="34" charset="0"/>
              </a:rPr>
              <a:t>three good news</a:t>
            </a:r>
            <a:r>
              <a:rPr lang="en-GB" sz="2200" kern="0" dirty="0">
                <a:latin typeface="Arial" panose="020B0604020202020204" pitchFamily="34" charset="0"/>
                <a:ea typeface="Calibri" panose="020F0502020204030204" pitchFamily="34" charset="0"/>
                <a:cs typeface="Arial" panose="020B0604020202020204" pitchFamily="34" charset="0"/>
              </a:rPr>
              <a:t>:</a:t>
            </a:r>
          </a:p>
          <a:p>
            <a:pPr marL="811213" lvl="2" indent="-342900" algn="just">
              <a:spcAft>
                <a:spcPts val="600"/>
              </a:spcAft>
              <a:buFont typeface="Wingdings" panose="05000000000000000000" pitchFamily="2" charset="2"/>
              <a:buChar char="§"/>
            </a:pPr>
            <a:r>
              <a:rPr lang="en-GB" sz="2000" kern="0" dirty="0">
                <a:latin typeface="Arial" panose="020B0604020202020204" pitchFamily="34" charset="0"/>
                <a:ea typeface="Calibri" panose="020F0502020204030204" pitchFamily="34" charset="0"/>
                <a:cs typeface="Arial" panose="020B0604020202020204" pitchFamily="34" charset="0"/>
              </a:rPr>
              <a:t>the JRC has developed </a:t>
            </a:r>
            <a:r>
              <a:rPr lang="en-GB" sz="2000" b="1" kern="0" dirty="0">
                <a:latin typeface="Arial" panose="020B0604020202020204" pitchFamily="34" charset="0"/>
                <a:ea typeface="Calibri" panose="020F0502020204030204" pitchFamily="34" charset="0"/>
                <a:cs typeface="Arial" panose="020B0604020202020204" pitchFamily="34" charset="0"/>
              </a:rPr>
              <a:t>“vulnerability and resilience dashboards”</a:t>
            </a:r>
            <a:r>
              <a:rPr lang="en-GB" sz="2000" kern="0" dirty="0">
                <a:latin typeface="Arial" panose="020B0604020202020204" pitchFamily="34" charset="0"/>
                <a:ea typeface="Calibri" panose="020F0502020204030204" pitchFamily="34" charset="0"/>
                <a:cs typeface="Arial" panose="020B0604020202020204" pitchFamily="34" charset="0"/>
              </a:rPr>
              <a:t>;</a:t>
            </a:r>
          </a:p>
          <a:p>
            <a:pPr marL="811213" lvl="2" indent="-342900" algn="just">
              <a:spcAft>
                <a:spcPts val="600"/>
              </a:spcAft>
              <a:buFont typeface="Wingdings" panose="05000000000000000000" pitchFamily="2" charset="2"/>
              <a:buChar char="§"/>
            </a:pPr>
            <a:r>
              <a:rPr lang="en-GB" sz="2000" kern="0" dirty="0">
                <a:latin typeface="Arial" panose="020B0604020202020204" pitchFamily="34" charset="0"/>
                <a:ea typeface="Calibri" panose="020F0502020204030204" pitchFamily="34" charset="0"/>
                <a:cs typeface="Arial" panose="020B0604020202020204" pitchFamily="34" charset="0"/>
              </a:rPr>
              <a:t>the Commission announced the launch of a </a:t>
            </a:r>
            <a:r>
              <a:rPr lang="en-GB" sz="2000" b="1" kern="0" dirty="0">
                <a:latin typeface="Arial" panose="020B0604020202020204" pitchFamily="34" charset="0"/>
                <a:ea typeface="Calibri" panose="020F0502020204030204" pitchFamily="34" charset="0"/>
                <a:cs typeface="Arial" panose="020B0604020202020204" pitchFamily="34" charset="0"/>
              </a:rPr>
              <a:t>“research project”</a:t>
            </a:r>
            <a:r>
              <a:rPr lang="en-GB" sz="2000" kern="0" dirty="0">
                <a:latin typeface="Arial" panose="020B0604020202020204" pitchFamily="34" charset="0"/>
                <a:ea typeface="Calibri" panose="020F0502020204030204" pitchFamily="34" charset="0"/>
                <a:cs typeface="Arial" panose="020B0604020202020204" pitchFamily="34" charset="0"/>
              </a:rPr>
              <a:t> to improve the assessment of the RRF further developing existing models;</a:t>
            </a:r>
          </a:p>
          <a:p>
            <a:pPr marL="811213" lvl="2" indent="-342900" algn="just">
              <a:spcAft>
                <a:spcPts val="600"/>
              </a:spcAft>
              <a:buFont typeface="Wingdings" panose="05000000000000000000" pitchFamily="2" charset="2"/>
              <a:buChar char="§"/>
            </a:pPr>
            <a:r>
              <a:rPr lang="en-US" sz="2000" kern="0" dirty="0">
                <a:latin typeface="Arial" panose="020B0604020202020204" pitchFamily="34" charset="0"/>
                <a:ea typeface="Calibri" panose="020F0502020204030204" pitchFamily="34" charset="0"/>
                <a:cs typeface="Arial" panose="020B0604020202020204" pitchFamily="34" charset="0"/>
              </a:rPr>
              <a:t>ECOFIN invited the Commission to </a:t>
            </a:r>
            <a:r>
              <a:rPr lang="en-US" sz="2000" b="1" kern="0" dirty="0">
                <a:latin typeface="Arial" panose="020B0604020202020204" pitchFamily="34" charset="0"/>
                <a:ea typeface="Calibri" panose="020F0502020204030204" pitchFamily="34" charset="0"/>
                <a:cs typeface="Arial" panose="020B0604020202020204" pitchFamily="34" charset="0"/>
              </a:rPr>
              <a:t>further refine tools to assess key macroeconomic impacts</a:t>
            </a:r>
            <a:r>
              <a:rPr lang="en-US" sz="2000" kern="0" dirty="0">
                <a:latin typeface="Arial" panose="020B0604020202020204" pitchFamily="34" charset="0"/>
                <a:ea typeface="Calibri" panose="020F0502020204030204" pitchFamily="34" charset="0"/>
                <a:cs typeface="Arial" panose="020B0604020202020204" pitchFamily="34" charset="0"/>
              </a:rPr>
              <a:t>.</a:t>
            </a:r>
            <a:endParaRPr lang="en-GB" sz="2000" kern="0" dirty="0">
              <a:latin typeface="Arial" panose="020B0604020202020204" pitchFamily="34" charset="0"/>
              <a:ea typeface="Calibri" panose="020F0502020204030204" pitchFamily="34" charset="0"/>
              <a:cs typeface="Arial" panose="020B0604020202020204" pitchFamily="34" charset="0"/>
            </a:endParaRPr>
          </a:p>
          <a:p>
            <a:pPr marL="811213" lvl="2" indent="-342900" algn="just">
              <a:lnSpc>
                <a:spcPct val="107000"/>
              </a:lnSpc>
              <a:spcAft>
                <a:spcPts val="600"/>
              </a:spcAft>
              <a:buFont typeface="Wingdings" panose="05000000000000000000" pitchFamily="2" charset="2"/>
              <a:buChar char="Ø"/>
            </a:pPr>
            <a:endParaRPr lang="en-GB" sz="2200" kern="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05600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ECEE28B4-6601-A98F-30D4-A37A1312443B}"/>
              </a:ext>
            </a:extLst>
          </p:cNvPr>
          <p:cNvSpPr txBox="1">
            <a:spLocks/>
          </p:cNvSpPr>
          <p:nvPr/>
        </p:nvSpPr>
        <p:spPr bwMode="auto">
          <a:xfrm>
            <a:off x="785294" y="311785"/>
            <a:ext cx="10621411"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279525">
              <a:lnSpc>
                <a:spcPct val="90000"/>
              </a:lnSpc>
              <a:spcBef>
                <a:spcPts val="1400"/>
              </a:spcBef>
              <a:buFont typeface="Arial" panose="020B0604020202020204" pitchFamily="34" charset="0"/>
              <a:buChar char="•"/>
              <a:defRPr sz="3900">
                <a:solidFill>
                  <a:schemeClr val="tx1"/>
                </a:solidFill>
                <a:latin typeface="Calibri" panose="020F0502020204030204" pitchFamily="34" charset="0"/>
              </a:defRPr>
            </a:lvl1pPr>
            <a:lvl2pPr marL="958850" indent="-319088" defTabSz="1279525">
              <a:lnSpc>
                <a:spcPct val="90000"/>
              </a:lnSpc>
              <a:spcBef>
                <a:spcPts val="700"/>
              </a:spcBef>
              <a:buFont typeface="Arial" panose="020B0604020202020204" pitchFamily="34" charset="0"/>
              <a:buChar char="•"/>
              <a:defRPr sz="3300">
                <a:solidFill>
                  <a:schemeClr val="tx1"/>
                </a:solidFill>
                <a:latin typeface="Calibri" panose="020F0502020204030204" pitchFamily="34" charset="0"/>
              </a:defRPr>
            </a:lvl2pPr>
            <a:lvl3pPr marL="1600200" indent="-319088" defTabSz="1279525">
              <a:lnSpc>
                <a:spcPct val="90000"/>
              </a:lnSpc>
              <a:spcBef>
                <a:spcPts val="700"/>
              </a:spcBef>
              <a:buFont typeface="Arial" panose="020B0604020202020204" pitchFamily="34" charset="0"/>
              <a:buChar char="•"/>
              <a:defRPr sz="2800">
                <a:solidFill>
                  <a:schemeClr val="tx1"/>
                </a:solidFill>
                <a:latin typeface="Calibri" panose="020F0502020204030204" pitchFamily="34" charset="0"/>
              </a:defRPr>
            </a:lvl3pPr>
            <a:lvl4pPr marL="2239963" indent="-319088" defTabSz="1279525">
              <a:lnSpc>
                <a:spcPct val="90000"/>
              </a:lnSpc>
              <a:spcBef>
                <a:spcPts val="700"/>
              </a:spcBef>
              <a:buFont typeface="Arial" panose="020B0604020202020204" pitchFamily="34" charset="0"/>
              <a:buChar char="•"/>
              <a:defRPr sz="2500">
                <a:solidFill>
                  <a:schemeClr val="tx1"/>
                </a:solidFill>
                <a:latin typeface="Calibri" panose="020F0502020204030204" pitchFamily="34" charset="0"/>
              </a:defRPr>
            </a:lvl4pPr>
            <a:lvl5pPr marL="2879725" indent="-319088" defTabSz="1279525">
              <a:lnSpc>
                <a:spcPct val="90000"/>
              </a:lnSpc>
              <a:spcBef>
                <a:spcPts val="700"/>
              </a:spcBef>
              <a:buFont typeface="Arial" panose="020B0604020202020204" pitchFamily="34" charset="0"/>
              <a:buChar char="•"/>
              <a:defRPr sz="2500">
                <a:solidFill>
                  <a:schemeClr val="tx1"/>
                </a:solidFill>
                <a:latin typeface="Calibri" panose="020F0502020204030204" pitchFamily="34" charset="0"/>
              </a:defRPr>
            </a:lvl5pPr>
            <a:lvl6pPr marL="33369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6pPr>
            <a:lvl7pPr marL="37941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7pPr>
            <a:lvl8pPr marL="42513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8pPr>
            <a:lvl9pPr marL="47085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9pPr>
          </a:lstStyle>
          <a:p>
            <a:pPr algn="ctr">
              <a:buFont typeface="Arial" panose="020B0604020202020204" pitchFamily="34" charset="0"/>
              <a:buNone/>
              <a:defRPr/>
            </a:pPr>
            <a:r>
              <a:rPr lang="en-GB" sz="2800" b="1" kern="0" dirty="0">
                <a:solidFill>
                  <a:srgbClr val="C00000"/>
                </a:solidFill>
                <a:latin typeface="Arial" panose="020B0604020202020204" pitchFamily="34" charset="0"/>
                <a:ea typeface="Calibri" panose="020F0502020204030204" pitchFamily="34" charset="0"/>
                <a:cs typeface="Arial" panose="020B0604020202020204" pitchFamily="34" charset="0"/>
              </a:rPr>
              <a:t>T</a:t>
            </a:r>
            <a:r>
              <a:rPr lang="en-GB" sz="2800" b="1" kern="0" dirty="0">
                <a:solidFill>
                  <a:srgbClr val="C00000"/>
                </a:solidFill>
                <a:effectLst/>
                <a:latin typeface="Arial" panose="020B0604020202020204" pitchFamily="34" charset="0"/>
                <a:ea typeface="Calibri" panose="020F0502020204030204" pitchFamily="34" charset="0"/>
                <a:cs typeface="Arial" panose="020B0604020202020204" pitchFamily="34" charset="0"/>
              </a:rPr>
              <a:t>he new EU Fiscal Framework</a:t>
            </a:r>
            <a:endParaRPr lang="it-IT" altLang="it-IT" sz="2800" b="1" dirty="0">
              <a:solidFill>
                <a:srgbClr val="C00000"/>
              </a:solidFill>
              <a:latin typeface="Arial" panose="020B0604020202020204" pitchFamily="34" charset="0"/>
              <a:ea typeface="MS PGothic" panose="020B0600070205080204" pitchFamily="34" charset="-128"/>
              <a:cs typeface="Arial" panose="020B0604020202020204" pitchFamily="34" charset="0"/>
            </a:endParaRPr>
          </a:p>
        </p:txBody>
      </p:sp>
      <p:sp>
        <p:nvSpPr>
          <p:cNvPr id="5" name="CasellaDiTesto 4">
            <a:extLst>
              <a:ext uri="{FF2B5EF4-FFF2-40B4-BE49-F238E27FC236}">
                <a16:creationId xmlns:a16="http://schemas.microsoft.com/office/drawing/2014/main" id="{97DCCA0A-F9FC-AFB9-F73D-9C3839C991BE}"/>
              </a:ext>
            </a:extLst>
          </p:cNvPr>
          <p:cNvSpPr txBox="1"/>
          <p:nvPr/>
        </p:nvSpPr>
        <p:spPr>
          <a:xfrm>
            <a:off x="722210" y="1036037"/>
            <a:ext cx="10867809" cy="4985980"/>
          </a:xfrm>
          <a:prstGeom prst="rect">
            <a:avLst/>
          </a:prstGeom>
          <a:noFill/>
        </p:spPr>
        <p:txBody>
          <a:bodyPr wrap="square" rtlCol="0">
            <a:spAutoFit/>
          </a:bodyPr>
          <a:lstStyle/>
          <a:p>
            <a:pPr marL="342900" indent="-342900" algn="just">
              <a:spcAft>
                <a:spcPts val="600"/>
              </a:spcAft>
              <a:buFont typeface="Wingdings" panose="05000000000000000000" pitchFamily="2" charset="2"/>
              <a:buChar char="Ø"/>
            </a:pPr>
            <a:r>
              <a:rPr lang="en-GB" sz="2200" kern="0" dirty="0">
                <a:latin typeface="Arial" panose="020B0604020202020204" pitchFamily="34" charset="0"/>
                <a:ea typeface="Calibri" panose="020F0502020204030204" pitchFamily="34" charset="0"/>
                <a:cs typeface="Arial" panose="020B0604020202020204" pitchFamily="34" charset="0"/>
              </a:rPr>
              <a:t>The objective of the new EU Fiscal framework is to ensure: </a:t>
            </a:r>
            <a:r>
              <a:rPr lang="en-GB" sz="2200" i="1" kern="0" dirty="0">
                <a:effectLst/>
                <a:latin typeface="Arial" panose="020B0604020202020204" pitchFamily="34" charset="0"/>
                <a:ea typeface="Calibri" panose="020F0502020204030204" pitchFamily="34" charset="0"/>
                <a:cs typeface="Arial" panose="020B0604020202020204" pitchFamily="34" charset="0"/>
              </a:rPr>
              <a:t>“effective coordination of sound economic policies of the Member States, thereby supporting the achievement of the Union's objectives for </a:t>
            </a:r>
            <a:r>
              <a:rPr lang="en-GB" sz="2200" b="1" i="1" kern="0" dirty="0">
                <a:effectLst/>
                <a:latin typeface="Arial" panose="020B0604020202020204" pitchFamily="34" charset="0"/>
                <a:ea typeface="Calibri" panose="020F0502020204030204" pitchFamily="34" charset="0"/>
                <a:cs typeface="Arial" panose="020B0604020202020204" pitchFamily="34" charset="0"/>
              </a:rPr>
              <a:t>sustainable and inclusive growth and employment</a:t>
            </a:r>
            <a:r>
              <a:rPr lang="en-GB" sz="2200" i="1" kern="0" dirty="0">
                <a:effectLst/>
                <a:latin typeface="Arial" panose="020B0604020202020204" pitchFamily="34" charset="0"/>
                <a:ea typeface="Calibri" panose="020F0502020204030204" pitchFamily="34" charset="0"/>
                <a:cs typeface="Arial" panose="020B0604020202020204" pitchFamily="34" charset="0"/>
              </a:rPr>
              <a:t>”</a:t>
            </a:r>
            <a:r>
              <a:rPr lang="en-GB" sz="2200" kern="0" dirty="0">
                <a:effectLst/>
                <a:latin typeface="Arial" panose="020B0604020202020204" pitchFamily="34" charset="0"/>
                <a:ea typeface="Calibri" panose="020F0502020204030204" pitchFamily="34" charset="0"/>
                <a:cs typeface="Arial" panose="020B0604020202020204" pitchFamily="34" charset="0"/>
              </a:rPr>
              <a:t>. </a:t>
            </a:r>
          </a:p>
          <a:p>
            <a:pPr marL="354013" indent="-342900" algn="just">
              <a:spcAft>
                <a:spcPts val="600"/>
              </a:spcAft>
              <a:buFont typeface="Wingdings" panose="05000000000000000000" pitchFamily="2" charset="2"/>
              <a:buChar char="Ø"/>
            </a:pPr>
            <a:r>
              <a:rPr lang="en-GB" sz="2200" kern="0" dirty="0">
                <a:effectLst/>
                <a:latin typeface="Arial" panose="020B0604020202020204" pitchFamily="34" charset="0"/>
                <a:ea typeface="Calibri" panose="020F0502020204030204" pitchFamily="34" charset="0"/>
                <a:cs typeface="Arial" panose="020B0604020202020204" pitchFamily="34" charset="0"/>
              </a:rPr>
              <a:t>To achieve this objective, the new Regulation </a:t>
            </a:r>
            <a:r>
              <a:rPr lang="en-GB" sz="2200" i="1" kern="0" dirty="0">
                <a:effectLst/>
                <a:latin typeface="Arial" panose="020B0604020202020204" pitchFamily="34" charset="0"/>
                <a:ea typeface="Calibri" panose="020F0502020204030204" pitchFamily="34" charset="0"/>
                <a:cs typeface="Arial" panose="020B0604020202020204" pitchFamily="34" charset="0"/>
              </a:rPr>
              <a:t>“lays down detailed rules concerning the content, submission, assessment and monitoring of national medium-term fiscal-structural plans as part of multilateral budgetary surveillance by the Council and the Commission, so as to promote sound and sustainable public finances, </a:t>
            </a:r>
            <a:r>
              <a:rPr lang="en-GB" sz="2200" b="1" i="1" kern="0" dirty="0">
                <a:effectLst/>
                <a:latin typeface="Arial" panose="020B0604020202020204" pitchFamily="34" charset="0"/>
                <a:ea typeface="Calibri" panose="020F0502020204030204" pitchFamily="34" charset="0"/>
                <a:cs typeface="Arial" panose="020B0604020202020204" pitchFamily="34" charset="0"/>
              </a:rPr>
              <a:t>sustainable and inclusive growth and resilience through reforms and investments</a:t>
            </a:r>
            <a:r>
              <a:rPr lang="en-GB" sz="2200" i="1" kern="0" dirty="0">
                <a:effectLst/>
                <a:latin typeface="Arial" panose="020B0604020202020204" pitchFamily="34" charset="0"/>
                <a:ea typeface="Calibri" panose="020F0502020204030204" pitchFamily="34" charset="0"/>
                <a:cs typeface="Arial" panose="020B0604020202020204" pitchFamily="34" charset="0"/>
              </a:rPr>
              <a:t>, and prevent the occurrence </a:t>
            </a:r>
            <a:r>
              <a:rPr lang="en-GB" sz="2200" i="1" dirty="0">
                <a:effectLst/>
                <a:latin typeface="Arial" panose="020B0604020202020204" pitchFamily="34" charset="0"/>
                <a:ea typeface="TimesNewRomanPSMT"/>
                <a:cs typeface="Arial" panose="020B0604020202020204" pitchFamily="34" charset="0"/>
              </a:rPr>
              <a:t>of excessive government deficits”</a:t>
            </a:r>
            <a:r>
              <a:rPr lang="en-GB" sz="2200" dirty="0">
                <a:effectLst/>
                <a:latin typeface="Arial" panose="020B0604020202020204" pitchFamily="34" charset="0"/>
                <a:ea typeface="TimesNewRomanPSMT"/>
                <a:cs typeface="Arial" panose="020B0604020202020204" pitchFamily="34" charset="0"/>
              </a:rPr>
              <a:t>.</a:t>
            </a:r>
          </a:p>
          <a:p>
            <a:pPr marL="354013" indent="-342900" algn="just">
              <a:spcAft>
                <a:spcPts val="600"/>
              </a:spcAft>
              <a:buFont typeface="Wingdings" panose="05000000000000000000" pitchFamily="2" charset="2"/>
              <a:buChar char="Ø"/>
            </a:pPr>
            <a:r>
              <a:rPr lang="en-GB" sz="2200" dirty="0">
                <a:effectLst/>
                <a:latin typeface="Arial" panose="020B0604020202020204" pitchFamily="34" charset="0"/>
                <a:ea typeface="Calibri" panose="020F0502020204030204" pitchFamily="34" charset="0"/>
                <a:cs typeface="Arial" panose="020B0604020202020204" pitchFamily="34" charset="0"/>
              </a:rPr>
              <a:t>Moreover, the surveillance of its implementation by the Commission must include “</a:t>
            </a:r>
            <a:r>
              <a:rPr lang="en-GB" sz="2200" i="1" dirty="0">
                <a:effectLst/>
                <a:latin typeface="Arial" panose="020B0604020202020204" pitchFamily="34" charset="0"/>
                <a:ea typeface="Calibri" panose="020F0502020204030204" pitchFamily="34" charset="0"/>
                <a:cs typeface="Arial" panose="020B0604020202020204" pitchFamily="34" charset="0"/>
              </a:rPr>
              <a:t>the progress in implementing </a:t>
            </a:r>
            <a:r>
              <a:rPr lang="en-GB" sz="2200" b="1" i="1" dirty="0">
                <a:effectLst/>
                <a:latin typeface="Arial" panose="020B0604020202020204" pitchFamily="34" charset="0"/>
                <a:ea typeface="Calibri" panose="020F0502020204030204" pitchFamily="34" charset="0"/>
                <a:cs typeface="Arial" panose="020B0604020202020204" pitchFamily="34" charset="0"/>
              </a:rPr>
              <a:t>the principles of the European Pillar of Social Rights </a:t>
            </a:r>
            <a:r>
              <a:rPr lang="en-GB" sz="2200" i="1" dirty="0">
                <a:effectLst/>
                <a:latin typeface="Arial" panose="020B0604020202020204" pitchFamily="34" charset="0"/>
                <a:ea typeface="Calibri" panose="020F0502020204030204" pitchFamily="34" charset="0"/>
                <a:cs typeface="Arial" panose="020B0604020202020204" pitchFamily="34" charset="0"/>
              </a:rPr>
              <a:t>and of its headline targets, via the social scoreboard and a framework to identify </a:t>
            </a:r>
            <a:r>
              <a:rPr lang="en-GB" sz="2200" b="1" i="1" dirty="0">
                <a:effectLst/>
                <a:latin typeface="Arial" panose="020B0604020202020204" pitchFamily="34" charset="0"/>
                <a:ea typeface="Calibri" panose="020F0502020204030204" pitchFamily="34" charset="0"/>
                <a:cs typeface="Arial" panose="020B0604020202020204" pitchFamily="34" charset="0"/>
              </a:rPr>
              <a:t>risks to social convergence</a:t>
            </a:r>
            <a:r>
              <a:rPr lang="en-GB" sz="2200" i="1" dirty="0">
                <a:effectLst/>
                <a:latin typeface="Arial" panose="020B0604020202020204" pitchFamily="34" charset="0"/>
                <a:ea typeface="Calibri" panose="020F0502020204030204" pitchFamily="34" charset="0"/>
                <a:cs typeface="Arial" panose="020B0604020202020204" pitchFamily="34" charset="0"/>
              </a:rPr>
              <a:t>”</a:t>
            </a:r>
            <a:r>
              <a:rPr lang="en-GB" sz="2200" dirty="0">
                <a:effectLst/>
                <a:latin typeface="Arial" panose="020B0604020202020204" pitchFamily="34" charset="0"/>
                <a:ea typeface="Calibri" panose="020F0502020204030204" pitchFamily="34" charset="0"/>
                <a:cs typeface="Arial" panose="020B0604020202020204" pitchFamily="34" charset="0"/>
              </a:rPr>
              <a:t>.</a:t>
            </a:r>
            <a:endParaRPr lang="en-GB" sz="2200" kern="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06318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ECEE28B4-6601-A98F-30D4-A37A1312443B}"/>
              </a:ext>
            </a:extLst>
          </p:cNvPr>
          <p:cNvSpPr txBox="1">
            <a:spLocks/>
          </p:cNvSpPr>
          <p:nvPr/>
        </p:nvSpPr>
        <p:spPr bwMode="auto">
          <a:xfrm>
            <a:off x="785294" y="311785"/>
            <a:ext cx="10621411"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279525">
              <a:lnSpc>
                <a:spcPct val="90000"/>
              </a:lnSpc>
              <a:spcBef>
                <a:spcPts val="1400"/>
              </a:spcBef>
              <a:buFont typeface="Arial" panose="020B0604020202020204" pitchFamily="34" charset="0"/>
              <a:buChar char="•"/>
              <a:defRPr sz="3900">
                <a:solidFill>
                  <a:schemeClr val="tx1"/>
                </a:solidFill>
                <a:latin typeface="Calibri" panose="020F0502020204030204" pitchFamily="34" charset="0"/>
              </a:defRPr>
            </a:lvl1pPr>
            <a:lvl2pPr marL="958850" indent="-319088" defTabSz="1279525">
              <a:lnSpc>
                <a:spcPct val="90000"/>
              </a:lnSpc>
              <a:spcBef>
                <a:spcPts val="700"/>
              </a:spcBef>
              <a:buFont typeface="Arial" panose="020B0604020202020204" pitchFamily="34" charset="0"/>
              <a:buChar char="•"/>
              <a:defRPr sz="3300">
                <a:solidFill>
                  <a:schemeClr val="tx1"/>
                </a:solidFill>
                <a:latin typeface="Calibri" panose="020F0502020204030204" pitchFamily="34" charset="0"/>
              </a:defRPr>
            </a:lvl2pPr>
            <a:lvl3pPr marL="1600200" indent="-319088" defTabSz="1279525">
              <a:lnSpc>
                <a:spcPct val="90000"/>
              </a:lnSpc>
              <a:spcBef>
                <a:spcPts val="700"/>
              </a:spcBef>
              <a:buFont typeface="Arial" panose="020B0604020202020204" pitchFamily="34" charset="0"/>
              <a:buChar char="•"/>
              <a:defRPr sz="2800">
                <a:solidFill>
                  <a:schemeClr val="tx1"/>
                </a:solidFill>
                <a:latin typeface="Calibri" panose="020F0502020204030204" pitchFamily="34" charset="0"/>
              </a:defRPr>
            </a:lvl3pPr>
            <a:lvl4pPr marL="2239963" indent="-319088" defTabSz="1279525">
              <a:lnSpc>
                <a:spcPct val="90000"/>
              </a:lnSpc>
              <a:spcBef>
                <a:spcPts val="700"/>
              </a:spcBef>
              <a:buFont typeface="Arial" panose="020B0604020202020204" pitchFamily="34" charset="0"/>
              <a:buChar char="•"/>
              <a:defRPr sz="2500">
                <a:solidFill>
                  <a:schemeClr val="tx1"/>
                </a:solidFill>
                <a:latin typeface="Calibri" panose="020F0502020204030204" pitchFamily="34" charset="0"/>
              </a:defRPr>
            </a:lvl4pPr>
            <a:lvl5pPr marL="2879725" indent="-319088" defTabSz="1279525">
              <a:lnSpc>
                <a:spcPct val="90000"/>
              </a:lnSpc>
              <a:spcBef>
                <a:spcPts val="700"/>
              </a:spcBef>
              <a:buFont typeface="Arial" panose="020B0604020202020204" pitchFamily="34" charset="0"/>
              <a:buChar char="•"/>
              <a:defRPr sz="2500">
                <a:solidFill>
                  <a:schemeClr val="tx1"/>
                </a:solidFill>
                <a:latin typeface="Calibri" panose="020F0502020204030204" pitchFamily="34" charset="0"/>
              </a:defRPr>
            </a:lvl5pPr>
            <a:lvl6pPr marL="33369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6pPr>
            <a:lvl7pPr marL="37941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7pPr>
            <a:lvl8pPr marL="42513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8pPr>
            <a:lvl9pPr marL="47085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9pPr>
          </a:lstStyle>
          <a:p>
            <a:pPr algn="ctr">
              <a:buFont typeface="Arial" panose="020B0604020202020204" pitchFamily="34" charset="0"/>
              <a:buNone/>
              <a:defRPr/>
            </a:pPr>
            <a:r>
              <a:rPr lang="en-GB" sz="2800" b="1" kern="0" dirty="0">
                <a:solidFill>
                  <a:srgbClr val="C00000"/>
                </a:solidFill>
                <a:latin typeface="Arial" panose="020B0604020202020204" pitchFamily="34" charset="0"/>
                <a:ea typeface="Calibri" panose="020F0502020204030204" pitchFamily="34" charset="0"/>
                <a:cs typeface="Arial" panose="020B0604020202020204" pitchFamily="34" charset="0"/>
              </a:rPr>
              <a:t>T</a:t>
            </a:r>
            <a:r>
              <a:rPr lang="en-GB" sz="2800" b="1" kern="0" dirty="0">
                <a:solidFill>
                  <a:srgbClr val="C00000"/>
                </a:solidFill>
                <a:effectLst/>
                <a:latin typeface="Arial" panose="020B0604020202020204" pitchFamily="34" charset="0"/>
                <a:ea typeface="Calibri" panose="020F0502020204030204" pitchFamily="34" charset="0"/>
                <a:cs typeface="Arial" panose="020B0604020202020204" pitchFamily="34" charset="0"/>
              </a:rPr>
              <a:t>he new EU </a:t>
            </a:r>
            <a:r>
              <a:rPr lang="en-GB" sz="2800" b="1" kern="0">
                <a:solidFill>
                  <a:srgbClr val="C00000"/>
                </a:solidFill>
                <a:effectLst/>
                <a:latin typeface="Arial" panose="020B0604020202020204" pitchFamily="34" charset="0"/>
                <a:ea typeface="Calibri" panose="020F0502020204030204" pitchFamily="34" charset="0"/>
                <a:cs typeface="Arial" panose="020B0604020202020204" pitchFamily="34" charset="0"/>
              </a:rPr>
              <a:t>Fiscal Framework</a:t>
            </a:r>
            <a:endParaRPr lang="it-IT" altLang="it-IT" sz="2800" b="1" dirty="0">
              <a:solidFill>
                <a:srgbClr val="C00000"/>
              </a:solidFill>
              <a:latin typeface="Arial" panose="020B0604020202020204" pitchFamily="34" charset="0"/>
              <a:ea typeface="MS PGothic" panose="020B0600070205080204" pitchFamily="34" charset="-128"/>
              <a:cs typeface="Arial" panose="020B0604020202020204" pitchFamily="34" charset="0"/>
            </a:endParaRPr>
          </a:p>
        </p:txBody>
      </p:sp>
      <p:sp>
        <p:nvSpPr>
          <p:cNvPr id="5" name="CasellaDiTesto 4">
            <a:extLst>
              <a:ext uri="{FF2B5EF4-FFF2-40B4-BE49-F238E27FC236}">
                <a16:creationId xmlns:a16="http://schemas.microsoft.com/office/drawing/2014/main" id="{97DCCA0A-F9FC-AFB9-F73D-9C3839C991BE}"/>
              </a:ext>
            </a:extLst>
          </p:cNvPr>
          <p:cNvSpPr txBox="1"/>
          <p:nvPr/>
        </p:nvSpPr>
        <p:spPr>
          <a:xfrm>
            <a:off x="722211" y="1036037"/>
            <a:ext cx="10747576" cy="5030929"/>
          </a:xfrm>
          <a:prstGeom prst="rect">
            <a:avLst/>
          </a:prstGeom>
          <a:noFill/>
        </p:spPr>
        <p:txBody>
          <a:bodyPr wrap="square" rtlCol="0">
            <a:spAutoFit/>
          </a:bodyPr>
          <a:lstStyle/>
          <a:p>
            <a:pPr algn="just">
              <a:lnSpc>
                <a:spcPct val="107000"/>
              </a:lnSpc>
              <a:spcAft>
                <a:spcPts val="600"/>
              </a:spcAft>
            </a:pPr>
            <a:r>
              <a:rPr lang="en-GB" sz="2400" kern="100" dirty="0">
                <a:effectLst/>
                <a:latin typeface="Arial" panose="020B0604020202020204" pitchFamily="34" charset="0"/>
                <a:ea typeface="TimesNewRomanPSMT"/>
                <a:cs typeface="Arial" panose="020B0604020202020204" pitchFamily="34" charset="0"/>
              </a:rPr>
              <a:t>The final text states that: </a:t>
            </a:r>
            <a:endParaRPr lang="it-IT" sz="2400" kern="1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spcAft>
                <a:spcPts val="600"/>
              </a:spcAft>
              <a:buFont typeface="Wingdings" panose="05000000000000000000" pitchFamily="2" charset="2"/>
              <a:buChar char="Ø"/>
            </a:pPr>
            <a:r>
              <a:rPr lang="en-GB" sz="2400" i="1" kern="100" dirty="0">
                <a:effectLst/>
                <a:latin typeface="Arial" panose="020B0604020202020204" pitchFamily="34" charset="0"/>
                <a:ea typeface="TimesNewRomanPSMT"/>
                <a:cs typeface="Arial" panose="020B0604020202020204" pitchFamily="34" charset="0"/>
              </a:rPr>
              <a:t>“</a:t>
            </a:r>
            <a:r>
              <a:rPr lang="en-GB" sz="2400" i="1" kern="100" dirty="0">
                <a:effectLst/>
                <a:latin typeface="Arial" panose="020B0604020202020204" pitchFamily="34" charset="0"/>
                <a:ea typeface="Calibri" panose="020F0502020204030204" pitchFamily="34" charset="0"/>
                <a:cs typeface="Arial" panose="020B0604020202020204" pitchFamily="34" charset="0"/>
              </a:rPr>
              <a:t>During the lifetime of the Recovery and Resilience Facility, commitments undertaken in the national Recovery and Resilience Plans should be duly taken into account”; </a:t>
            </a:r>
            <a:endParaRPr lang="it-IT" sz="2400" kern="1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spcAft>
                <a:spcPts val="600"/>
              </a:spcAft>
              <a:buFont typeface="Wingdings" panose="05000000000000000000" pitchFamily="2" charset="2"/>
              <a:buChar char="Ø"/>
            </a:pPr>
            <a:r>
              <a:rPr lang="en-GB" sz="2400" kern="100" dirty="0">
                <a:effectLst/>
                <a:latin typeface="Arial" panose="020B0604020202020204" pitchFamily="34" charset="0"/>
                <a:ea typeface="Calibri" panose="020F0502020204030204" pitchFamily="34" charset="0"/>
                <a:cs typeface="Arial" panose="020B0604020202020204" pitchFamily="34" charset="0"/>
              </a:rPr>
              <a:t>the “net expenditure” path to be included in the medium-term plan means “</a:t>
            </a:r>
            <a:r>
              <a:rPr lang="en-GB" sz="2400" i="1" kern="100" dirty="0">
                <a:effectLst/>
                <a:latin typeface="Arial" panose="020B0604020202020204" pitchFamily="34" charset="0"/>
                <a:ea typeface="Calibri" panose="020F0502020204030204" pitchFamily="34" charset="0"/>
                <a:cs typeface="Arial" panose="020B0604020202020204" pitchFamily="34" charset="0"/>
              </a:rPr>
              <a:t>government expenditure net of:</a:t>
            </a:r>
          </a:p>
          <a:p>
            <a:pPr marL="800100" lvl="1" indent="-342900" algn="just">
              <a:lnSpc>
                <a:spcPct val="107000"/>
              </a:lnSpc>
              <a:spcAft>
                <a:spcPts val="600"/>
              </a:spcAft>
              <a:buFont typeface="Wingdings" panose="05000000000000000000" pitchFamily="2" charset="2"/>
              <a:buChar char="§"/>
            </a:pPr>
            <a:r>
              <a:rPr lang="en-GB" sz="2000" i="1" kern="100" dirty="0">
                <a:effectLst/>
                <a:latin typeface="Arial" panose="020B0604020202020204" pitchFamily="34" charset="0"/>
                <a:ea typeface="Calibri" panose="020F0502020204030204" pitchFamily="34" charset="0"/>
                <a:cs typeface="Arial" panose="020B0604020202020204" pitchFamily="34" charset="0"/>
              </a:rPr>
              <a:t>interest expenditure;</a:t>
            </a:r>
          </a:p>
          <a:p>
            <a:pPr marL="800100" lvl="1" indent="-342900" algn="just">
              <a:lnSpc>
                <a:spcPct val="107000"/>
              </a:lnSpc>
              <a:spcAft>
                <a:spcPts val="600"/>
              </a:spcAft>
              <a:buFont typeface="Wingdings" panose="05000000000000000000" pitchFamily="2" charset="2"/>
              <a:buChar char="§"/>
            </a:pPr>
            <a:r>
              <a:rPr lang="en-GB" sz="2000" i="1" kern="100" dirty="0">
                <a:effectLst/>
                <a:latin typeface="Arial" panose="020B0604020202020204" pitchFamily="34" charset="0"/>
                <a:ea typeface="Calibri" panose="020F0502020204030204" pitchFamily="34" charset="0"/>
                <a:cs typeface="Arial" panose="020B0604020202020204" pitchFamily="34" charset="0"/>
              </a:rPr>
              <a:t>discretionary revenue measures;</a:t>
            </a:r>
          </a:p>
          <a:p>
            <a:pPr marL="800100" lvl="1" indent="-342900" algn="just">
              <a:lnSpc>
                <a:spcPct val="107000"/>
              </a:lnSpc>
              <a:spcAft>
                <a:spcPts val="600"/>
              </a:spcAft>
              <a:buFont typeface="Wingdings" panose="05000000000000000000" pitchFamily="2" charset="2"/>
              <a:buChar char="§"/>
            </a:pPr>
            <a:r>
              <a:rPr lang="en-GB" sz="2000" b="1" i="1" kern="100" dirty="0">
                <a:effectLst/>
                <a:latin typeface="Arial" panose="020B0604020202020204" pitchFamily="34" charset="0"/>
                <a:ea typeface="Calibri" panose="020F0502020204030204" pitchFamily="34" charset="0"/>
                <a:cs typeface="Arial" panose="020B0604020202020204" pitchFamily="34" charset="0"/>
              </a:rPr>
              <a:t>expenditure on programmes of the Union fully matched by Union funds revenue</a:t>
            </a:r>
            <a:r>
              <a:rPr lang="en-GB" sz="2000" i="1" kern="100" dirty="0">
                <a:effectLst/>
                <a:latin typeface="Arial" panose="020B0604020202020204" pitchFamily="34" charset="0"/>
                <a:ea typeface="Calibri" panose="020F0502020204030204" pitchFamily="34" charset="0"/>
                <a:cs typeface="Arial" panose="020B0604020202020204" pitchFamily="34" charset="0"/>
              </a:rPr>
              <a:t>;</a:t>
            </a:r>
          </a:p>
          <a:p>
            <a:pPr marL="800100" lvl="1" indent="-342900" algn="just">
              <a:lnSpc>
                <a:spcPct val="107000"/>
              </a:lnSpc>
              <a:spcAft>
                <a:spcPts val="600"/>
              </a:spcAft>
              <a:buFont typeface="Wingdings" panose="05000000000000000000" pitchFamily="2" charset="2"/>
              <a:buChar char="§"/>
            </a:pPr>
            <a:r>
              <a:rPr lang="en-GB" sz="2000" b="1" i="1" kern="100" dirty="0">
                <a:effectLst/>
                <a:latin typeface="Arial" panose="020B0604020202020204" pitchFamily="34" charset="0"/>
                <a:ea typeface="Calibri" panose="020F0502020204030204" pitchFamily="34" charset="0"/>
                <a:cs typeface="Arial" panose="020B0604020202020204" pitchFamily="34" charset="0"/>
              </a:rPr>
              <a:t>national expenditure on co-financing of programmes funded by the Union</a:t>
            </a:r>
            <a:r>
              <a:rPr lang="en-GB" sz="2000" i="1" kern="100" dirty="0">
                <a:effectLst/>
                <a:latin typeface="Arial" panose="020B0604020202020204" pitchFamily="34" charset="0"/>
                <a:ea typeface="Calibri" panose="020F0502020204030204" pitchFamily="34" charset="0"/>
                <a:cs typeface="Arial" panose="020B0604020202020204" pitchFamily="34" charset="0"/>
              </a:rPr>
              <a:t>;</a:t>
            </a:r>
          </a:p>
          <a:p>
            <a:pPr marL="800100" lvl="1" indent="-342900" algn="just">
              <a:lnSpc>
                <a:spcPct val="107000"/>
              </a:lnSpc>
              <a:spcAft>
                <a:spcPts val="600"/>
              </a:spcAft>
              <a:buFont typeface="Wingdings" panose="05000000000000000000" pitchFamily="2" charset="2"/>
              <a:buChar char="§"/>
            </a:pPr>
            <a:r>
              <a:rPr lang="en-GB" sz="2000" b="1" i="1" kern="100" dirty="0">
                <a:effectLst/>
                <a:latin typeface="Arial" panose="020B0604020202020204" pitchFamily="34" charset="0"/>
                <a:ea typeface="Calibri" panose="020F0502020204030204" pitchFamily="34" charset="0"/>
                <a:cs typeface="Arial" panose="020B0604020202020204" pitchFamily="34" charset="0"/>
              </a:rPr>
              <a:t>cyclical elements of unemployment benefit expenditure</a:t>
            </a:r>
            <a:r>
              <a:rPr lang="en-GB" sz="2000" i="1" kern="100" dirty="0">
                <a:effectLst/>
                <a:latin typeface="Arial" panose="020B0604020202020204" pitchFamily="34" charset="0"/>
                <a:ea typeface="Calibri" panose="020F0502020204030204" pitchFamily="34" charset="0"/>
                <a:cs typeface="Arial" panose="020B0604020202020204" pitchFamily="34" charset="0"/>
              </a:rPr>
              <a:t>, and</a:t>
            </a:r>
          </a:p>
          <a:p>
            <a:pPr marL="800100" lvl="1" indent="-342900" algn="just">
              <a:lnSpc>
                <a:spcPct val="107000"/>
              </a:lnSpc>
              <a:spcAft>
                <a:spcPts val="600"/>
              </a:spcAft>
              <a:buFont typeface="Wingdings" panose="05000000000000000000" pitchFamily="2" charset="2"/>
              <a:buChar char="§"/>
            </a:pPr>
            <a:r>
              <a:rPr lang="en-GB" sz="2000" i="1" kern="100" dirty="0">
                <a:effectLst/>
                <a:latin typeface="Arial" panose="020B0604020202020204" pitchFamily="34" charset="0"/>
                <a:ea typeface="Calibri" panose="020F0502020204030204" pitchFamily="34" charset="0"/>
                <a:cs typeface="Arial" panose="020B0604020202020204" pitchFamily="34" charset="0"/>
              </a:rPr>
              <a:t>one-offs and other temporary measures”</a:t>
            </a:r>
            <a:r>
              <a:rPr lang="en-GB" sz="2000" i="1" kern="100" dirty="0">
                <a:latin typeface="Arial" panose="020B0604020202020204" pitchFamily="34" charset="0"/>
                <a:ea typeface="Calibri" panose="020F0502020204030204" pitchFamily="34" charset="0"/>
                <a:cs typeface="Arial" panose="020B0604020202020204" pitchFamily="34" charset="0"/>
              </a:rPr>
              <a:t>.</a:t>
            </a:r>
            <a:endParaRPr lang="it-IT" sz="2000" kern="1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79631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ECEE28B4-6601-A98F-30D4-A37A1312443B}"/>
              </a:ext>
            </a:extLst>
          </p:cNvPr>
          <p:cNvSpPr txBox="1">
            <a:spLocks/>
          </p:cNvSpPr>
          <p:nvPr/>
        </p:nvSpPr>
        <p:spPr bwMode="auto">
          <a:xfrm>
            <a:off x="579554" y="210009"/>
            <a:ext cx="11250496"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279525">
              <a:lnSpc>
                <a:spcPct val="90000"/>
              </a:lnSpc>
              <a:spcBef>
                <a:spcPts val="1400"/>
              </a:spcBef>
              <a:buFont typeface="Arial" panose="020B0604020202020204" pitchFamily="34" charset="0"/>
              <a:buChar char="•"/>
              <a:defRPr sz="3900">
                <a:solidFill>
                  <a:schemeClr val="tx1"/>
                </a:solidFill>
                <a:latin typeface="Calibri" panose="020F0502020204030204" pitchFamily="34" charset="0"/>
              </a:defRPr>
            </a:lvl1pPr>
            <a:lvl2pPr marL="958850" indent="-319088" defTabSz="1279525">
              <a:lnSpc>
                <a:spcPct val="90000"/>
              </a:lnSpc>
              <a:spcBef>
                <a:spcPts val="700"/>
              </a:spcBef>
              <a:buFont typeface="Arial" panose="020B0604020202020204" pitchFamily="34" charset="0"/>
              <a:buChar char="•"/>
              <a:defRPr sz="3300">
                <a:solidFill>
                  <a:schemeClr val="tx1"/>
                </a:solidFill>
                <a:latin typeface="Calibri" panose="020F0502020204030204" pitchFamily="34" charset="0"/>
              </a:defRPr>
            </a:lvl2pPr>
            <a:lvl3pPr marL="1600200" indent="-319088" defTabSz="1279525">
              <a:lnSpc>
                <a:spcPct val="90000"/>
              </a:lnSpc>
              <a:spcBef>
                <a:spcPts val="700"/>
              </a:spcBef>
              <a:buFont typeface="Arial" panose="020B0604020202020204" pitchFamily="34" charset="0"/>
              <a:buChar char="•"/>
              <a:defRPr sz="2800">
                <a:solidFill>
                  <a:schemeClr val="tx1"/>
                </a:solidFill>
                <a:latin typeface="Calibri" panose="020F0502020204030204" pitchFamily="34" charset="0"/>
              </a:defRPr>
            </a:lvl3pPr>
            <a:lvl4pPr marL="2239963" indent="-319088" defTabSz="1279525">
              <a:lnSpc>
                <a:spcPct val="90000"/>
              </a:lnSpc>
              <a:spcBef>
                <a:spcPts val="700"/>
              </a:spcBef>
              <a:buFont typeface="Arial" panose="020B0604020202020204" pitchFamily="34" charset="0"/>
              <a:buChar char="•"/>
              <a:defRPr sz="2500">
                <a:solidFill>
                  <a:schemeClr val="tx1"/>
                </a:solidFill>
                <a:latin typeface="Calibri" panose="020F0502020204030204" pitchFamily="34" charset="0"/>
              </a:defRPr>
            </a:lvl4pPr>
            <a:lvl5pPr marL="2879725" indent="-319088" defTabSz="1279525">
              <a:lnSpc>
                <a:spcPct val="90000"/>
              </a:lnSpc>
              <a:spcBef>
                <a:spcPts val="700"/>
              </a:spcBef>
              <a:buFont typeface="Arial" panose="020B0604020202020204" pitchFamily="34" charset="0"/>
              <a:buChar char="•"/>
              <a:defRPr sz="2500">
                <a:solidFill>
                  <a:schemeClr val="tx1"/>
                </a:solidFill>
                <a:latin typeface="Calibri" panose="020F0502020204030204" pitchFamily="34" charset="0"/>
              </a:defRPr>
            </a:lvl5pPr>
            <a:lvl6pPr marL="33369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6pPr>
            <a:lvl7pPr marL="37941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7pPr>
            <a:lvl8pPr marL="42513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8pPr>
            <a:lvl9pPr marL="4708525" indent="-319088" defTabSz="1279525" eaLnBrk="0" fontAlgn="base" hangingPunct="0">
              <a:lnSpc>
                <a:spcPct val="90000"/>
              </a:lnSpc>
              <a:spcBef>
                <a:spcPts val="700"/>
              </a:spcBef>
              <a:spcAft>
                <a:spcPct val="0"/>
              </a:spcAft>
              <a:buFont typeface="Arial" panose="020B0604020202020204" pitchFamily="34" charset="0"/>
              <a:buChar char="•"/>
              <a:defRPr sz="2500">
                <a:solidFill>
                  <a:schemeClr val="tx1"/>
                </a:solidFill>
                <a:latin typeface="Calibri" panose="020F0502020204030204" pitchFamily="34" charset="0"/>
              </a:defRPr>
            </a:lvl9pPr>
          </a:lstStyle>
          <a:p>
            <a:pPr algn="ctr">
              <a:buFont typeface="Arial" panose="020B0604020202020204" pitchFamily="34" charset="0"/>
              <a:buNone/>
              <a:defRPr/>
            </a:pPr>
            <a:r>
              <a:rPr lang="en-GB" sz="2800" b="1" kern="0" dirty="0">
                <a:solidFill>
                  <a:srgbClr val="C00000"/>
                </a:solidFill>
                <a:latin typeface="Arial" panose="020B0604020202020204" pitchFamily="34" charset="0"/>
                <a:ea typeface="Calibri" panose="020F0502020204030204" pitchFamily="34" charset="0"/>
                <a:cs typeface="Arial" panose="020B0604020202020204" pitchFamily="34" charset="0"/>
              </a:rPr>
              <a:t>How will “investments” be defined and calculated?</a:t>
            </a:r>
            <a:endParaRPr lang="it-IT" altLang="it-IT" sz="2800" b="1" dirty="0">
              <a:solidFill>
                <a:srgbClr val="C00000"/>
              </a:solidFill>
              <a:latin typeface="Arial" panose="020B0604020202020204" pitchFamily="34" charset="0"/>
              <a:ea typeface="MS PGothic" panose="020B0600070205080204" pitchFamily="34" charset="-128"/>
              <a:cs typeface="Arial" panose="020B0604020202020204" pitchFamily="34" charset="0"/>
            </a:endParaRPr>
          </a:p>
        </p:txBody>
      </p:sp>
      <p:sp>
        <p:nvSpPr>
          <p:cNvPr id="5" name="CasellaDiTesto 4">
            <a:extLst>
              <a:ext uri="{FF2B5EF4-FFF2-40B4-BE49-F238E27FC236}">
                <a16:creationId xmlns:a16="http://schemas.microsoft.com/office/drawing/2014/main" id="{97DCCA0A-F9FC-AFB9-F73D-9C3839C991BE}"/>
              </a:ext>
            </a:extLst>
          </p:cNvPr>
          <p:cNvSpPr txBox="1"/>
          <p:nvPr/>
        </p:nvSpPr>
        <p:spPr>
          <a:xfrm>
            <a:off x="722210" y="1036037"/>
            <a:ext cx="10822089" cy="4127990"/>
          </a:xfrm>
          <a:prstGeom prst="rect">
            <a:avLst/>
          </a:prstGeom>
          <a:noFill/>
        </p:spPr>
        <p:txBody>
          <a:bodyPr wrap="square" rtlCol="0">
            <a:spAutoFit/>
          </a:bodyPr>
          <a:lstStyle/>
          <a:p>
            <a:pPr marL="342900" indent="-342900" algn="just">
              <a:lnSpc>
                <a:spcPct val="107000"/>
              </a:lnSpc>
              <a:spcAft>
                <a:spcPts val="600"/>
              </a:spcAft>
              <a:buFont typeface="Wingdings" panose="05000000000000000000" pitchFamily="2" charset="2"/>
              <a:buChar char="Ø"/>
            </a:pPr>
            <a:r>
              <a:rPr lang="en-GB" sz="2200" b="1" dirty="0">
                <a:latin typeface="Arial" panose="020B0604020202020204" pitchFamily="34" charset="0"/>
                <a:cs typeface="Arial" panose="020B0604020202020204" pitchFamily="34" charset="0"/>
              </a:rPr>
              <a:t>Some of the EU-funded policies cover social investments</a:t>
            </a:r>
            <a:r>
              <a:rPr lang="en-GB" sz="2200" dirty="0">
                <a:latin typeface="Arial" panose="020B0604020202020204" pitchFamily="34" charset="0"/>
                <a:cs typeface="Arial" panose="020B0604020202020204" pitchFamily="34" charset="0"/>
              </a:rPr>
              <a:t> (education, training, fight against poverty, etc.): therefore, a MS will be able to calculate its “net expenditure” path subtracting them from the gross figures, while other national funds of the same type must contribute to the “net expenditure” path, although both expenditures aim at strengthening the “structural transformative resilience” of the socioeconomic system.</a:t>
            </a:r>
          </a:p>
          <a:p>
            <a:pPr marL="342900" indent="-342900" algn="just">
              <a:lnSpc>
                <a:spcPct val="107000"/>
              </a:lnSpc>
              <a:spcAft>
                <a:spcPts val="600"/>
              </a:spcAft>
              <a:buFont typeface="Wingdings" panose="05000000000000000000" pitchFamily="2" charset="2"/>
              <a:buChar char="Ø"/>
            </a:pPr>
            <a:r>
              <a:rPr lang="en-GB" sz="2200" dirty="0">
                <a:latin typeface="Arial" panose="020B0604020202020204" pitchFamily="34" charset="0"/>
                <a:cs typeface="Arial" panose="020B0604020202020204" pitchFamily="34" charset="0"/>
              </a:rPr>
              <a:t>The agreed text requires Eurostat </a:t>
            </a:r>
            <a:r>
              <a:rPr lang="en-GB" sz="2200" b="1" dirty="0">
                <a:latin typeface="Arial" panose="020B0604020202020204" pitchFamily="34" charset="0"/>
                <a:cs typeface="Arial" panose="020B0604020202020204" pitchFamily="34" charset="0"/>
              </a:rPr>
              <a:t>to collect additional data concerning national co-financing of programmes funded by the EU</a:t>
            </a:r>
            <a:r>
              <a:rPr lang="en-GB" sz="2200" dirty="0">
                <a:latin typeface="Arial" panose="020B0604020202020204" pitchFamily="34" charset="0"/>
                <a:cs typeface="Arial" panose="020B0604020202020204" pitchFamily="34" charset="0"/>
              </a:rPr>
              <a:t>, including those foreseen by the social cohesion fund</a:t>
            </a:r>
            <a:r>
              <a:rPr lang="en-GB" sz="2200" i="1" dirty="0">
                <a:latin typeface="Arial" panose="020B0604020202020204" pitchFamily="34" charset="0"/>
                <a:cs typeface="Arial" panose="020B0604020202020204" pitchFamily="34" charset="0"/>
              </a:rPr>
              <a:t>.</a:t>
            </a:r>
            <a:r>
              <a:rPr lang="en-GB" sz="2200" dirty="0">
                <a:latin typeface="Arial" panose="020B0604020202020204" pitchFamily="34" charset="0"/>
                <a:cs typeface="Arial" panose="020B0604020202020204" pitchFamily="34" charset="0"/>
              </a:rPr>
              <a:t> This opens the way to the development of </a:t>
            </a:r>
            <a:r>
              <a:rPr lang="en-GB" sz="2200" b="1" dirty="0">
                <a:latin typeface="Arial" panose="020B0604020202020204" pitchFamily="34" charset="0"/>
                <a:cs typeface="Arial" panose="020B0604020202020204" pitchFamily="34" charset="0"/>
              </a:rPr>
              <a:t>additional public finance statistics able to capture the overall role of social investments</a:t>
            </a:r>
            <a:r>
              <a:rPr lang="en-GB" sz="2200" dirty="0">
                <a:latin typeface="Arial" panose="020B0604020202020204" pitchFamily="34" charset="0"/>
                <a:cs typeface="Arial" panose="020B0604020202020204" pitchFamily="34" charset="0"/>
              </a:rPr>
              <a:t>, including those used to calculate the “net expenditure” path</a:t>
            </a:r>
            <a:r>
              <a:rPr lang="it-IT" sz="2200" dirty="0">
                <a:latin typeface="Arial" panose="020B0604020202020204" pitchFamily="34" charset="0"/>
                <a:cs typeface="Arial" panose="020B0604020202020204" pitchFamily="34" charset="0"/>
              </a:rPr>
              <a:t> </a:t>
            </a:r>
            <a:endParaRPr lang="it-IT" sz="2200" kern="1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479230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TotalTime>
  <Words>1555</Words>
  <Application>Microsoft Office PowerPoint</Application>
  <PresentationFormat>Widescreen</PresentationFormat>
  <Paragraphs>65</Paragraphs>
  <Slides>12</Slides>
  <Notes>0</Notes>
  <HiddenSlides>0</HiddenSlides>
  <MMClips>0</MMClips>
  <ScaleCrop>false</ScaleCrop>
  <HeadingPairs>
    <vt:vector size="4" baseType="variant">
      <vt:variant>
        <vt:lpstr>Tema</vt:lpstr>
      </vt:variant>
      <vt:variant>
        <vt:i4>1</vt:i4>
      </vt:variant>
      <vt:variant>
        <vt:lpstr>Titoli diapositive</vt:lpstr>
      </vt:variant>
      <vt:variant>
        <vt:i4>12</vt:i4>
      </vt:variant>
    </vt:vector>
  </HeadingPairs>
  <TitlesOfParts>
    <vt:vector size="13" baseType="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maria</dc:creator>
  <cp:lastModifiedBy>Enrico Giovannini</cp:lastModifiedBy>
  <cp:revision>58</cp:revision>
  <dcterms:created xsi:type="dcterms:W3CDTF">2022-06-21T12:03:35Z</dcterms:created>
  <dcterms:modified xsi:type="dcterms:W3CDTF">2024-04-16T12:57:09Z</dcterms:modified>
</cp:coreProperties>
</file>