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775" r:id="rId2"/>
    <p:sldMasterId id="2147483832" r:id="rId3"/>
  </p:sldMasterIdLst>
  <p:notesMasterIdLst>
    <p:notesMasterId r:id="rId13"/>
  </p:notesMasterIdLst>
  <p:sldIdLst>
    <p:sldId id="256" r:id="rId4"/>
    <p:sldId id="410" r:id="rId5"/>
    <p:sldId id="394" r:id="rId6"/>
    <p:sldId id="383" r:id="rId7"/>
    <p:sldId id="411" r:id="rId8"/>
    <p:sldId id="393" r:id="rId9"/>
    <p:sldId id="356" r:id="rId10"/>
    <p:sldId id="388" r:id="rId11"/>
    <p:sldId id="329" r:id="rId1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0C3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 varScale="1">
        <p:scale>
          <a:sx n="62" d="100"/>
          <a:sy n="62" d="100"/>
        </p:scale>
        <p:origin x="13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7ED74A-B543-9143-B8E4-8D4CA46F99E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84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739CE826-9E79-4698-BD29-6A21282CD9EE}" type="slidenum">
              <a:rPr lang="it-IT" smtClean="0">
                <a:latin typeface="Times New Roman" pitchFamily="18" charset="0"/>
                <a:ea typeface="Microsoft YaHei" pitchFamily="34" charset="-122"/>
              </a:rPr>
              <a:pPr>
                <a:buFont typeface="Wingdings" pitchFamily="2" charset="2"/>
                <a:buNone/>
              </a:pPr>
              <a:t>9</a:t>
            </a:fld>
            <a:endParaRPr lang="it-IT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>
              <a:latin typeface="Calibri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53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PT_ScienzeSocialiPolitiche-01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"/>
            <a:ext cx="9144000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2700" y="3184525"/>
            <a:ext cx="6438900" cy="6413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5400" y="2743200"/>
            <a:ext cx="6883400" cy="4191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396288" y="2336800"/>
            <a:ext cx="1947862" cy="345440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52700" y="2336800"/>
            <a:ext cx="5691188" cy="3454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Trebuchet MS"/>
                <a:cs typeface="Trebuchet MS"/>
              </a:defRPr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A19273-66E9-554C-8D7E-9DB2221F69CC}" type="datetime1">
              <a:rPr lang="it-IT"/>
              <a:pPr/>
              <a:t>16/06/2022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1CC28B1-6475-7541-9A95-5F977B790F5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0" y="3048000"/>
            <a:ext cx="38100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34150" y="3048000"/>
            <a:ext cx="38100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2700" y="2336800"/>
            <a:ext cx="77724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50" y="3048000"/>
            <a:ext cx="7772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i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magine 2" descr="PPT_ScienzeSocialiPolitiche-02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6267450"/>
            <a:ext cx="91440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4"/>
          <p:cNvSpPr>
            <a:spLocks noChangeShapeType="1"/>
          </p:cNvSpPr>
          <p:nvPr userDrawn="1"/>
        </p:nvSpPr>
        <p:spPr bwMode="auto">
          <a:xfrm flipV="1">
            <a:off x="0" y="906463"/>
            <a:ext cx="9144000" cy="7937"/>
          </a:xfrm>
          <a:prstGeom prst="line">
            <a:avLst/>
          </a:prstGeom>
          <a:noFill/>
          <a:ln w="9525">
            <a:solidFill>
              <a:srgbClr val="17217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it-IT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pic>
        <p:nvPicPr>
          <p:cNvPr id="25603" name="Immagine 3" descr="PPT_ScienzeSocialiPolitiche-03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261100"/>
            <a:ext cx="9144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73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6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897" y="2276872"/>
            <a:ext cx="9007103" cy="936104"/>
          </a:xfrm>
        </p:spPr>
        <p:txBody>
          <a:bodyPr lIns="0" tIns="0" rIns="0" bIns="0" anchor="t"/>
          <a:lstStyle/>
          <a:p>
            <a:pPr eaLnBrk="1" hangingPunct="1">
              <a:spcAft>
                <a:spcPts val="1200"/>
              </a:spcAft>
            </a:pP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2800" dirty="0"/>
              <a:t>Maurizio Ambrosini, università di Milano, direttore della rivista “Mondi migranti”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213285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>
                <a:solidFill>
                  <a:srgbClr val="FFFFFF"/>
                </a:solidFill>
                <a:latin typeface="+mj-lt"/>
              </a:rPr>
              <a:t>L’accoglienza (e l’integrazione) cominciano dallo sguardo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defRPr/>
            </a:pPr>
            <a:r>
              <a:rPr lang="it-IT" dirty="0">
                <a:solidFill>
                  <a:srgbClr val="00B0F0"/>
                </a:solidFill>
              </a:rPr>
              <a:t>Immigrazione e diversità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971256"/>
          </a:xfrm>
        </p:spPr>
        <p:txBody>
          <a:bodyPr/>
          <a:lstStyle/>
          <a:p>
            <a:pPr>
              <a:defRPr/>
            </a:pPr>
            <a:r>
              <a:rPr lang="it-IT" sz="2800" dirty="0">
                <a:solidFill>
                  <a:srgbClr val="002060"/>
                </a:solidFill>
              </a:rPr>
              <a:t>Gli immigrati sono coloro che stanno sotto una </a:t>
            </a:r>
            <a:r>
              <a:rPr lang="it-IT" sz="2800" b="1" dirty="0">
                <a:solidFill>
                  <a:srgbClr val="002060"/>
                </a:solidFill>
              </a:rPr>
              <a:t>doppia alterità</a:t>
            </a:r>
            <a:r>
              <a:rPr lang="it-IT" sz="2800" dirty="0">
                <a:solidFill>
                  <a:srgbClr val="002060"/>
                </a:solidFill>
              </a:rPr>
              <a:t>: stranieri e poveri</a:t>
            </a:r>
          </a:p>
          <a:p>
            <a:pPr>
              <a:defRPr/>
            </a:pPr>
            <a:r>
              <a:rPr lang="it-IT" sz="2800" dirty="0">
                <a:solidFill>
                  <a:srgbClr val="002060"/>
                </a:solidFill>
              </a:rPr>
              <a:t>L’immigrazione non è altro che la mobilità umana vista come problematica</a:t>
            </a:r>
          </a:p>
          <a:p>
            <a:pPr>
              <a:defRPr/>
            </a:pPr>
            <a:r>
              <a:rPr lang="it-IT" sz="2800" dirty="0">
                <a:solidFill>
                  <a:srgbClr val="002060"/>
                </a:solidFill>
              </a:rPr>
              <a:t>In questo senso il termine </a:t>
            </a:r>
            <a:r>
              <a:rPr lang="it-IT" sz="2800" b="1" dirty="0">
                <a:solidFill>
                  <a:srgbClr val="002060"/>
                </a:solidFill>
              </a:rPr>
              <a:t>immigrati </a:t>
            </a:r>
            <a:r>
              <a:rPr lang="it-IT" sz="2800" dirty="0">
                <a:solidFill>
                  <a:srgbClr val="002060"/>
                </a:solidFill>
              </a:rPr>
              <a:t>contiene un implicito </a:t>
            </a:r>
            <a:r>
              <a:rPr lang="it-IT" sz="2800" b="1" dirty="0">
                <a:solidFill>
                  <a:srgbClr val="002060"/>
                </a:solidFill>
              </a:rPr>
              <a:t>significato svalutativo e minaccioso</a:t>
            </a:r>
          </a:p>
          <a:p>
            <a:pPr>
              <a:defRPr/>
            </a:pPr>
            <a:r>
              <a:rPr lang="it-IT" sz="2800" b="1" dirty="0">
                <a:solidFill>
                  <a:srgbClr val="002060"/>
                </a:solidFill>
              </a:rPr>
              <a:t>Per questo si pone la questione dell’integrazione degli immigrati: mai verso i benestanti, poco verso gli immigrati tollerati, molto verso gli altri</a:t>
            </a:r>
          </a:p>
          <a:p>
            <a:pPr marL="0" indent="0"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982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Il dibattito sul lessico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dirty="0">
                <a:solidFill>
                  <a:srgbClr val="002060"/>
                </a:solidFill>
              </a:rPr>
              <a:t>Preferenza per altri termini: </a:t>
            </a:r>
            <a:r>
              <a:rPr lang="it-IT" b="1" dirty="0">
                <a:solidFill>
                  <a:srgbClr val="002060"/>
                </a:solidFill>
              </a:rPr>
              <a:t>inclusione, incorporazione</a:t>
            </a:r>
            <a:r>
              <a:rPr lang="it-IT" dirty="0">
                <a:solidFill>
                  <a:srgbClr val="002060"/>
                </a:solidFill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it-IT" dirty="0">
                <a:solidFill>
                  <a:srgbClr val="002060"/>
                </a:solidFill>
              </a:rPr>
              <a:t>Accento sulla responsabilità della società ricevente</a:t>
            </a:r>
          </a:p>
          <a:p>
            <a:pPr eaLnBrk="1" hangingPunct="1">
              <a:lnSpc>
                <a:spcPct val="90000"/>
              </a:lnSpc>
            </a:pPr>
            <a:r>
              <a:rPr lang="it-IT" dirty="0">
                <a:solidFill>
                  <a:srgbClr val="002060"/>
                </a:solidFill>
              </a:rPr>
              <a:t>Il ricorso al termine </a:t>
            </a:r>
            <a:r>
              <a:rPr lang="it-IT" b="1" dirty="0">
                <a:solidFill>
                  <a:srgbClr val="002060"/>
                </a:solidFill>
              </a:rPr>
              <a:t>interazione</a:t>
            </a:r>
            <a:r>
              <a:rPr lang="it-IT" dirty="0">
                <a:solidFill>
                  <a:srgbClr val="002060"/>
                </a:solidFill>
              </a:rPr>
              <a:t> e la sua debolezza: 1) serve una base di integrazione; 2) si produce integrazione; 3) anche il dominio è interazione; 4) trascura la dimensione strutturale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475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Una possibile definizione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785395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l’integrazione come processo che conduce a diventare una componente accettata della società </a:t>
            </a:r>
            <a:r>
              <a:rPr lang="it-IT" dirty="0">
                <a:solidFill>
                  <a:srgbClr val="002060"/>
                </a:solidFill>
              </a:rPr>
              <a:t>(</a:t>
            </a:r>
            <a:r>
              <a:rPr lang="it-IT" dirty="0" err="1">
                <a:solidFill>
                  <a:srgbClr val="002060"/>
                </a:solidFill>
              </a:rPr>
              <a:t>Penninx</a:t>
            </a:r>
            <a:r>
              <a:rPr lang="it-IT" dirty="0">
                <a:solidFill>
                  <a:srgbClr val="002060"/>
                </a:solidFill>
              </a:rPr>
              <a:t> e Martiniello)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Accento sulla dimensione processuale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Accento sugli atteggiamenti della società ricevente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Accento sulla corresponsabilità degli immigrati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Implicito richiamo alla dimensione strutturale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394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7FFA-3CAA-78D4-5935-B06FEA7E2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L’immigrazione non esiste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A9030F-F884-6C05-6C4D-BDFE3D0C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L’immigrazione in realtà non esiste: esistono diversi tipi d’immigrati e forme d’immigrazione</a:t>
            </a:r>
          </a:p>
          <a:p>
            <a:r>
              <a:rPr lang="it-IT" dirty="0">
                <a:solidFill>
                  <a:srgbClr val="002060"/>
                </a:solidFill>
              </a:rPr>
              <a:t>Per ragionare d’integrazione (come di politiche degli ingressi), dobbiamo confrontarci con questa gamma articolata di nuovi entranti: studenti, assistenti familiari, lavoratori, personale sanitario, familiari, rifugiati....</a:t>
            </a:r>
          </a:p>
          <a:p>
            <a:r>
              <a:rPr lang="it-IT" dirty="0">
                <a:solidFill>
                  <a:srgbClr val="002060"/>
                </a:solidFill>
              </a:rPr>
              <a:t>L’integrazione assume un significato diverso a seconda delle loro esigenze e aspirazioni</a:t>
            </a:r>
          </a:p>
        </p:txBody>
      </p:sp>
    </p:spTree>
    <p:extLst>
      <p:ext uri="{BB962C8B-B14F-4D97-AF65-F5344CB8AC3E}">
        <p14:creationId xmlns:p14="http://schemas.microsoft.com/office/powerpoint/2010/main" val="3945886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Le tre componenti dell’integrazione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2060"/>
                </a:solidFill>
              </a:rPr>
              <a:t>Dimensione strutturale</a:t>
            </a:r>
            <a:r>
              <a:rPr lang="it-IT" dirty="0">
                <a:solidFill>
                  <a:srgbClr val="002060"/>
                </a:solidFill>
              </a:rPr>
              <a:t>: lavoro, casa, servizi</a:t>
            </a:r>
          </a:p>
          <a:p>
            <a:r>
              <a:rPr lang="it-IT" b="1" dirty="0">
                <a:solidFill>
                  <a:srgbClr val="002060"/>
                </a:solidFill>
              </a:rPr>
              <a:t>Dimensione relazionale</a:t>
            </a:r>
            <a:r>
              <a:rPr lang="it-IT" dirty="0">
                <a:solidFill>
                  <a:srgbClr val="002060"/>
                </a:solidFill>
              </a:rPr>
              <a:t>: rapporti sociali, comunicazione bilaterale paritaria</a:t>
            </a:r>
          </a:p>
          <a:p>
            <a:r>
              <a:rPr lang="it-IT" b="1" dirty="0">
                <a:solidFill>
                  <a:srgbClr val="002060"/>
                </a:solidFill>
              </a:rPr>
              <a:t>Dimensione personale</a:t>
            </a:r>
            <a:r>
              <a:rPr lang="it-IT" dirty="0">
                <a:solidFill>
                  <a:srgbClr val="002060"/>
                </a:solidFill>
              </a:rPr>
              <a:t>: volontà/ capacità di partecipare alla via sociale</a:t>
            </a:r>
          </a:p>
        </p:txBody>
      </p:sp>
    </p:spTree>
    <p:extLst>
      <p:ext uri="{BB962C8B-B14F-4D97-AF65-F5344CB8AC3E}">
        <p14:creationId xmlns:p14="http://schemas.microsoft.com/office/powerpoint/2010/main" val="17432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4624"/>
            <a:ext cx="8363272" cy="137301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rgbClr val="00B0F0"/>
                </a:solidFill>
              </a:rPr>
              <a:t>Perché e come parlare di integrazione (e </a:t>
            </a:r>
            <a:r>
              <a:rPr lang="it-IT" dirty="0" err="1">
                <a:solidFill>
                  <a:srgbClr val="00B0F0"/>
                </a:solidFill>
              </a:rPr>
              <a:t>promouoverla</a:t>
            </a:r>
            <a:r>
              <a:rPr lang="it-IT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dirty="0">
                <a:solidFill>
                  <a:srgbClr val="002060"/>
                </a:solidFill>
              </a:rPr>
              <a:t>Integrazione come processo va distinta dalle politiche di integrazione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solidFill>
                  <a:srgbClr val="002060"/>
                </a:solidFill>
              </a:rPr>
              <a:t>Integrazione come fenomeno composito, pluridimensionale e variabile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solidFill>
                  <a:srgbClr val="002060"/>
                </a:solidFill>
              </a:rPr>
              <a:t>Attenzione alla dimensione locale e contestuale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solidFill>
                  <a:srgbClr val="002060"/>
                </a:solidFill>
              </a:rPr>
              <a:t>Diversi percorsi di integrazione: il caso delle minoranze di successo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solidFill>
                  <a:srgbClr val="002060"/>
                </a:solidFill>
              </a:rPr>
              <a:t>Assimilazione (riveduta) e rispetto delle identità minoritarie non sono in opposizione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L’iniziativa della società civile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95799"/>
            <a:ext cx="9144000" cy="4525963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Le restrizioni dei confini da parte degli Stati aprono degli spazi per attori non statali</a:t>
            </a:r>
          </a:p>
          <a:p>
            <a:r>
              <a:rPr lang="it-IT" dirty="0">
                <a:solidFill>
                  <a:srgbClr val="002060"/>
                </a:solidFill>
              </a:rPr>
              <a:t>I diritti umani sono difesi sempre più da soggetti privati</a:t>
            </a:r>
          </a:p>
          <a:p>
            <a:r>
              <a:rPr lang="it-IT" dirty="0">
                <a:solidFill>
                  <a:srgbClr val="002060"/>
                </a:solidFill>
              </a:rPr>
              <a:t>La loro azione si situa a vari livelli: culturale, politico, legale, di fornitura di servizi</a:t>
            </a:r>
          </a:p>
          <a:p>
            <a:r>
              <a:rPr lang="it-IT" dirty="0">
                <a:solidFill>
                  <a:srgbClr val="002060"/>
                </a:solidFill>
              </a:rPr>
              <a:t>Rendono sempre più chiaro che il   ritorno dei confini minaccia diritti umani fondamentali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9197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rIns="0" bIns="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5000" dirty="0">
                <a:solidFill>
                  <a:srgbClr val="00B0F0"/>
                </a:solidFill>
                <a:latin typeface="Constantia" pitchFamily="18" charset="0"/>
              </a:rPr>
              <a:t>Per saperne di più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>
              <a:spcBef>
                <a:spcPts val="65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M. Ambrosini, </a:t>
            </a:r>
            <a:r>
              <a:rPr lang="it-IT" sz="2600" i="1" dirty="0">
                <a:solidFill>
                  <a:srgbClr val="002060"/>
                </a:solidFill>
                <a:latin typeface="Constantia" pitchFamily="18" charset="0"/>
              </a:rPr>
              <a:t>L’invasione immaginaria</a:t>
            </a: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, Laterza</a:t>
            </a:r>
          </a:p>
          <a:p>
            <a:pPr marL="273050" indent="-271463">
              <a:spcBef>
                <a:spcPts val="65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M. Ambrosini, Altri cittadini, Vita e Pensiero</a:t>
            </a:r>
          </a:p>
          <a:p>
            <a:pPr marL="273050" indent="-271463">
              <a:spcBef>
                <a:spcPts val="65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M. Ambrosini, </a:t>
            </a:r>
            <a:r>
              <a:rPr lang="it-IT" sz="2600" i="1" dirty="0">
                <a:solidFill>
                  <a:srgbClr val="002060"/>
                </a:solidFill>
                <a:latin typeface="Constantia" pitchFamily="18" charset="0"/>
              </a:rPr>
              <a:t>Migrazioni</a:t>
            </a: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, EGEA (nuova edizione)</a:t>
            </a:r>
          </a:p>
          <a:p>
            <a:pPr marL="273050" indent="-271463">
              <a:spcBef>
                <a:spcPts val="65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M. Ambrosini, </a:t>
            </a:r>
            <a:r>
              <a:rPr lang="it-IT" sz="2600" i="1" dirty="0">
                <a:solidFill>
                  <a:srgbClr val="002060"/>
                </a:solidFill>
                <a:latin typeface="Constantia" pitchFamily="18" charset="0"/>
              </a:rPr>
              <a:t>Famiglie nonostante</a:t>
            </a: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, Il Mulino</a:t>
            </a:r>
          </a:p>
          <a:p>
            <a:pPr marL="273050" indent="-271463">
              <a:spcBef>
                <a:spcPts val="65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M. Ambrosini, M. Ambrosini, </a:t>
            </a:r>
            <a:r>
              <a:rPr lang="it-IT" sz="2600" i="1" dirty="0">
                <a:solidFill>
                  <a:srgbClr val="002060"/>
                </a:solidFill>
                <a:latin typeface="Constantia" pitchFamily="18" charset="0"/>
              </a:rPr>
              <a:t>Sociologia delle migrazioni</a:t>
            </a: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, Il Mulino</a:t>
            </a:r>
          </a:p>
          <a:p>
            <a:pPr marL="273050" indent="-271463">
              <a:spcBef>
                <a:spcPts val="65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600" dirty="0">
                <a:solidFill>
                  <a:srgbClr val="002060"/>
                </a:solidFill>
                <a:latin typeface="Constantia" pitchFamily="18" charset="0"/>
              </a:rPr>
              <a:t>Rivista “Mondi migranti”, ed. </a:t>
            </a:r>
            <a:r>
              <a:rPr lang="it-IT" sz="2600" dirty="0" err="1">
                <a:solidFill>
                  <a:srgbClr val="002060"/>
                </a:solidFill>
                <a:latin typeface="Constantia" pitchFamily="18" charset="0"/>
              </a:rPr>
              <a:t>FrancoAngeli</a:t>
            </a:r>
            <a:endParaRPr lang="it-IT" sz="2600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587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ＭＳ Ｐゴシック" pitchFamily="-105" charset="-128"/>
            <a:cs typeface="ＭＳ Ｐゴシック" pitchFamily="-10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ＭＳ Ｐゴシック" pitchFamily="-105" charset="-128"/>
            <a:cs typeface="ＭＳ Ｐゴシック" pitchFamily="-105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PPT.pot</Template>
  <TotalTime>0</TotalTime>
  <Words>467</Words>
  <Application>Microsoft Office PowerPoint</Application>
  <PresentationFormat>Presentazione su schermo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Trebuchet MS</vt:lpstr>
      <vt:lpstr>Wingdings</vt:lpstr>
      <vt:lpstr>Wingdings 2</vt:lpstr>
      <vt:lpstr>PPT</vt:lpstr>
      <vt:lpstr>3</vt:lpstr>
      <vt:lpstr>Tema di Office</vt:lpstr>
      <vt:lpstr>     Maurizio Ambrosini, università di Milano, direttore della rivista “Mondi migranti”</vt:lpstr>
      <vt:lpstr>Immigrazione e diversità</vt:lpstr>
      <vt:lpstr>Il dibattito sul lessico</vt:lpstr>
      <vt:lpstr>Una possibile definizione</vt:lpstr>
      <vt:lpstr>L’immigrazione non esiste</vt:lpstr>
      <vt:lpstr>Le tre componenti dell’integrazione</vt:lpstr>
      <vt:lpstr>Perché e come parlare di integrazione (e promouoverla)</vt:lpstr>
      <vt:lpstr>L’iniziativa della società civile</vt:lpstr>
      <vt:lpstr>Presentazione standard di PowerPoint</vt:lpstr>
    </vt:vector>
  </TitlesOfParts>
  <Company>unimi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Daniela Tagliaferro</dc:creator>
  <cp:lastModifiedBy>Maurizio Ambrosini</cp:lastModifiedBy>
  <cp:revision>150</cp:revision>
  <dcterms:created xsi:type="dcterms:W3CDTF">2013-01-11T11:10:20Z</dcterms:created>
  <dcterms:modified xsi:type="dcterms:W3CDTF">2022-06-16T19:33:16Z</dcterms:modified>
</cp:coreProperties>
</file>